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3"/>
    <p:sldMasterId id="2147483693" r:id="rId4"/>
    <p:sldMasterId id="2147483694"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6858000" cx="9144000"/>
  <p:notesSz cx="6858000" cy="9144000"/>
  <p:embeddedFontLst>
    <p:embeddedFont>
      <p:font typeface="Proxima Nova"/>
      <p:regular r:id="rId29"/>
      <p:bold r:id="rId30"/>
      <p:italic r:id="rId31"/>
      <p:boldItalic r:id="rId32"/>
    </p:embeddedFont>
    <p:embeddedFont>
      <p:font typeface="Lora"/>
      <p:regular r:id="rId33"/>
      <p:bold r:id="rId34"/>
      <p:italic r:id="rId35"/>
      <p:boldItalic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ProximaNova-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4.xml"/><Relationship Id="rId33" Type="http://schemas.openxmlformats.org/officeDocument/2006/relationships/font" Target="fonts/Lora-regular.fntdata"/><Relationship Id="rId10" Type="http://schemas.openxmlformats.org/officeDocument/2006/relationships/slide" Target="slides/slide3.xml"/><Relationship Id="rId32" Type="http://schemas.openxmlformats.org/officeDocument/2006/relationships/font" Target="fonts/ProximaNova-boldItalic.fntdata"/><Relationship Id="rId13" Type="http://schemas.openxmlformats.org/officeDocument/2006/relationships/slide" Target="slides/slide6.xml"/><Relationship Id="rId35" Type="http://schemas.openxmlformats.org/officeDocument/2006/relationships/font" Target="fonts/Lora-italic.fntdata"/><Relationship Id="rId12" Type="http://schemas.openxmlformats.org/officeDocument/2006/relationships/slide" Target="slides/slide5.xml"/><Relationship Id="rId34" Type="http://schemas.openxmlformats.org/officeDocument/2006/relationships/font" Target="fonts/Lora-bold.fntdata"/><Relationship Id="rId15" Type="http://schemas.openxmlformats.org/officeDocument/2006/relationships/slide" Target="slides/slide8.xml"/><Relationship Id="rId37" Type="http://schemas.openxmlformats.org/officeDocument/2006/relationships/font" Target="fonts/Oswald-regular.fntdata"/><Relationship Id="rId14" Type="http://schemas.openxmlformats.org/officeDocument/2006/relationships/slide" Target="slides/slide7.xml"/><Relationship Id="rId36" Type="http://schemas.openxmlformats.org/officeDocument/2006/relationships/font" Target="fonts/Lora-boldItalic.fntdata"/><Relationship Id="rId17" Type="http://schemas.openxmlformats.org/officeDocument/2006/relationships/slide" Target="slides/slide10.xml"/><Relationship Id="rId16" Type="http://schemas.openxmlformats.org/officeDocument/2006/relationships/slide" Target="slides/slide9.xml"/><Relationship Id="rId38" Type="http://schemas.openxmlformats.org/officeDocument/2006/relationships/font" Target="fonts/Oswald-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x.doi.org/10.12688/f1000research.13477.2"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5e254966f_2_1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PresQT Project Team includes our co-PI Sandra Gesing from Notre Dame’s Center for Research Computing who is not with us today at CNI. </a:t>
            </a:r>
            <a:endParaRPr/>
          </a:p>
          <a:p>
            <a:pPr indent="0" lvl="0" marL="0" rtl="0" algn="l">
              <a:spcBef>
                <a:spcPts val="0"/>
              </a:spcBef>
              <a:spcAft>
                <a:spcPts val="0"/>
              </a:spcAft>
              <a:buNone/>
            </a:pPr>
            <a:r>
              <a:t/>
            </a:r>
            <a:endParaRPr/>
          </a:p>
        </p:txBody>
      </p:sp>
      <p:sp>
        <p:nvSpPr>
          <p:cNvPr id="248" name="Google Shape;248;g35e254966f_2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4b047c425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4b047c4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35e254966f_2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5e254966f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data, showing that trust still highest in community and institutional repositories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366014c666_1_1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66014c666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recent article may in part explain researchers reticence to trust publisher repositories. In  Rowhani-Farid A and Barnett AG. Badges for sharing data and code at Biostatistics: an observational study . F1000Research 2018, 7:90 (doi: </a:t>
            </a:r>
            <a:r>
              <a:rPr lang="en" u="sng">
                <a:solidFill>
                  <a:schemeClr val="accent5"/>
                </a:solidFill>
                <a:hlinkClick r:id="rId2"/>
              </a:rPr>
              <a:t>10.12688/f1000research.13477.2</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Forty-nine out of 76 (64%) articles that provided links to data and code at Biostatistics had broken links and at Statistics in Medicine, 21 out of 53 (40%) articles that provided links to data and code had broken links.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current editors of Biostatistics indicated that when the publisher (Oxford) switched to a new publishing platform in January 2017, some of the supplemental material was lost in the transfer (personal communication, J Leek, 8 November 2017).</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18313c045_4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418313c045_4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Driving towards priority of pushing to community and institutional repositories, with priority areas of generating provenance, capturing workflow, fixity</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Connected via REST API Based Webservices in middle.  Create new services in red, connect to existing in grey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18313c045_4_1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Part of the research management lifecycle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Not a standalone tool</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Interoperable and platform agnostic</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PresQT bridges gaps between existing digital library infrastructure, repositories and software reuse.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8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1" name="Google Shape;421;g418313c045_4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18313c045_4_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All the planning phase resources gathered during stakeholder engagement are available to inform stakeholders’ future projects.  Tool designs and final report will be actionable by anyone who wants to inform their planning through the priorities identified in PresQT.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W</a:t>
            </a:r>
            <a:r>
              <a:rPr b="0" i="0" lang="en" sz="1100" u="none" cap="none" strike="noStrike">
                <a:solidFill>
                  <a:schemeClr val="dk1"/>
                </a:solidFill>
                <a:latin typeface="Arial"/>
                <a:ea typeface="Arial"/>
                <a:cs typeface="Arial"/>
                <a:sym typeface="Arial"/>
              </a:rPr>
              <a:t>e have also submitted an implementation proposal, and if that’s funded we’ll be move forward from the planning phase to further collaboratively web services &amp; tools  to fill the prioritiy identified needs.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430" name="Google Shape;430;g418313c045_4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18313c045_4_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418313c045_4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35e2630f1a_2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35e2630f1a_2_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Looking at the implementation grant timeline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p:txBody>
      </p:sp>
      <p:sp>
        <p:nvSpPr>
          <p:cNvPr id="448" name="Google Shape;448;g35e2630f1a_2_2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18313c045_4_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418313c045_4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We had a deeper dive into requirements during our kick-off with sub contract awardees in Sept.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18313c045_4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418313c045_4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35e2630f1a_2_1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The CRC and Hesburgh Libraries jointly funded </a:t>
            </a:r>
            <a:endParaRPr>
              <a:solidFill>
                <a:schemeClr val="dk1"/>
              </a:solidFill>
            </a:endParaRPr>
          </a:p>
          <a:p>
            <a:pPr indent="0" lvl="0" marL="0" rtl="0" algn="l">
              <a:spcBef>
                <a:spcPts val="0"/>
              </a:spcBef>
              <a:spcAft>
                <a:spcPts val="0"/>
              </a:spcAft>
              <a:buNone/>
            </a:pPr>
            <a:r>
              <a:rPr lang="en">
                <a:solidFill>
                  <a:schemeClr val="dk1"/>
                </a:solidFill>
              </a:rPr>
              <a:t>Part of the research management lifecycle</a:t>
            </a:r>
            <a:endParaRPr>
              <a:solidFill>
                <a:schemeClr val="dk1"/>
              </a:solidFill>
            </a:endParaRPr>
          </a:p>
          <a:p>
            <a:pPr indent="0" lvl="0" marL="0" rtl="0" algn="l">
              <a:spcBef>
                <a:spcPts val="0"/>
              </a:spcBef>
              <a:spcAft>
                <a:spcPts val="0"/>
              </a:spcAft>
              <a:buNone/>
            </a:pPr>
            <a:r>
              <a:rPr lang="en">
                <a:solidFill>
                  <a:schemeClr val="dk1"/>
                </a:solidFill>
              </a:rPr>
              <a:t>Not a standalone tool</a:t>
            </a:r>
            <a:endParaRPr>
              <a:solidFill>
                <a:schemeClr val="dk1"/>
              </a:solidFill>
            </a:endParaRPr>
          </a:p>
          <a:p>
            <a:pPr indent="0" lvl="0" marL="0" rtl="0" algn="l">
              <a:spcBef>
                <a:spcPts val="0"/>
              </a:spcBef>
              <a:spcAft>
                <a:spcPts val="0"/>
              </a:spcAft>
              <a:buNone/>
            </a:pPr>
            <a:r>
              <a:rPr lang="en">
                <a:solidFill>
                  <a:schemeClr val="dk1"/>
                </a:solidFill>
              </a:rPr>
              <a:t>Interoperable and platform agnostic</a:t>
            </a:r>
            <a:endParaRPr>
              <a:solidFill>
                <a:schemeClr val="dk1"/>
              </a:solidFill>
            </a:endParaRPr>
          </a:p>
          <a:p>
            <a:pPr indent="0" lvl="0" marL="0" rtl="0" algn="l">
              <a:spcBef>
                <a:spcPts val="0"/>
              </a:spcBef>
              <a:spcAft>
                <a:spcPts val="0"/>
              </a:spcAft>
              <a:buNone/>
            </a:pPr>
            <a:r>
              <a:rPr lang="en">
                <a:solidFill>
                  <a:schemeClr val="dk1"/>
                </a:solidFill>
              </a:rPr>
              <a:t>PresQT bridges gaps between existing digital library infrastructure, repositories and software reuse. </a:t>
            </a:r>
            <a:endParaRPr>
              <a:solidFill>
                <a:schemeClr val="dk1"/>
              </a:solidFill>
            </a:endParaRPr>
          </a:p>
          <a:p>
            <a:pPr indent="0" lvl="0" marL="0" rtl="0" algn="l">
              <a:spcBef>
                <a:spcPts val="0"/>
              </a:spcBef>
              <a:spcAft>
                <a:spcPts val="0"/>
              </a:spcAft>
              <a:buClr>
                <a:schemeClr val="dk1"/>
              </a:buClr>
              <a:buSzPts val="248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9" name="Google Shape;259;g35e2630f1a_2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4b047c42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44b047c42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35e2630f1a_2_2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Once again, we’d like to acknowledge our colleagues Don Brower in Hesburgh Libraries for help visualizing survey data, and Brandon Greenawalt in Notre Dame’s Center for Social Research for administering the survey.  </a:t>
            </a:r>
            <a:endParaRPr/>
          </a:p>
        </p:txBody>
      </p:sp>
      <p:sp>
        <p:nvSpPr>
          <p:cNvPr id="484" name="Google Shape;484;g35e2630f1a_2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4b047c425_0_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44b047c425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5e2630f1a_2_1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480"/>
              <a:buFont typeface="Arial"/>
              <a:buNone/>
            </a:pPr>
            <a:r>
              <a:rPr lang="en"/>
              <a:t>PresQT bridges gaps between existing digital library infrastructure, repositories and software reuse. </a:t>
            </a:r>
            <a:endParaRPr/>
          </a:p>
          <a:p>
            <a:pPr indent="-209550" lvl="0" marL="342900" rtl="0" algn="l">
              <a:spcBef>
                <a:spcPts val="0"/>
              </a:spcBef>
              <a:spcAft>
                <a:spcPts val="0"/>
              </a:spcAft>
              <a:buClr>
                <a:schemeClr val="dk1"/>
              </a:buClr>
              <a:buSzPts val="1100"/>
              <a:buChar char="•"/>
            </a:pPr>
            <a:r>
              <a:rPr lang="en" sz="1100">
                <a:solidFill>
                  <a:schemeClr val="dk1"/>
                </a:solidFill>
              </a:rPr>
              <a:t>Train librarians</a:t>
            </a:r>
            <a:endParaRPr sz="1100">
              <a:solidFill>
                <a:schemeClr val="dk1"/>
              </a:solidFill>
            </a:endParaRPr>
          </a:p>
          <a:p>
            <a:pPr indent="-209550" lvl="0" marL="342900" rtl="0" algn="l">
              <a:spcBef>
                <a:spcPts val="0"/>
              </a:spcBef>
              <a:spcAft>
                <a:spcPts val="0"/>
              </a:spcAft>
              <a:buClr>
                <a:schemeClr val="dk1"/>
              </a:buClr>
              <a:buSzPts val="1100"/>
              <a:buChar char="•"/>
            </a:pPr>
            <a:r>
              <a:rPr lang="en" sz="1100">
                <a:solidFill>
                  <a:schemeClr val="dk1"/>
                </a:solidFill>
              </a:rPr>
              <a:t>Creation of the Repository </a:t>
            </a:r>
            <a:endParaRPr sz="1100">
              <a:solidFill>
                <a:schemeClr val="dk1"/>
              </a:solidFill>
            </a:endParaRPr>
          </a:p>
          <a:p>
            <a:pPr indent="-209550" lvl="0" marL="342900" rtl="0" algn="l">
              <a:spcBef>
                <a:spcPts val="0"/>
              </a:spcBef>
              <a:spcAft>
                <a:spcPts val="0"/>
              </a:spcAft>
              <a:buClr>
                <a:schemeClr val="dk1"/>
              </a:buClr>
              <a:buSzPts val="1100"/>
              <a:buChar char="•"/>
            </a:pPr>
            <a:r>
              <a:rPr lang="en" sz="1100">
                <a:solidFill>
                  <a:schemeClr val="dk1"/>
                </a:solidFill>
              </a:rPr>
              <a:t>Data Management Consulting Team</a:t>
            </a:r>
            <a:endParaRPr sz="1100">
              <a:solidFill>
                <a:schemeClr val="dk1"/>
              </a:solidFill>
            </a:endParaRPr>
          </a:p>
          <a:p>
            <a:pPr indent="-209550" lvl="0" marL="342900" rtl="0" algn="l">
              <a:spcBef>
                <a:spcPts val="0"/>
              </a:spcBef>
              <a:spcAft>
                <a:spcPts val="0"/>
              </a:spcAft>
              <a:buClr>
                <a:schemeClr val="dk1"/>
              </a:buClr>
              <a:buSzPts val="1100"/>
              <a:buChar char="•"/>
            </a:pPr>
            <a:r>
              <a:rPr lang="en" sz="1100">
                <a:solidFill>
                  <a:schemeClr val="dk1"/>
                </a:solidFill>
              </a:rPr>
              <a:t>At Notre Dame, even OSF instance</a:t>
            </a:r>
            <a:endParaRPr sz="1100">
              <a:solidFill>
                <a:schemeClr val="dk1"/>
              </a:solidFill>
            </a:endParaRPr>
          </a:p>
          <a:p>
            <a:pPr indent="-209550" lvl="0" marL="342900" rtl="0" algn="l">
              <a:spcBef>
                <a:spcPts val="0"/>
              </a:spcBef>
              <a:spcAft>
                <a:spcPts val="0"/>
              </a:spcAft>
              <a:buClr>
                <a:schemeClr val="dk1"/>
              </a:buClr>
              <a:buSzPts val="1100"/>
              <a:buChar char="•"/>
            </a:pPr>
            <a:r>
              <a:rPr lang="en" sz="1100">
                <a:solidFill>
                  <a:schemeClr val="dk1"/>
                </a:solidFill>
              </a:rPr>
              <a:t>Fact: researchers who adopted other toolsets - how we support them?</a:t>
            </a:r>
            <a:endParaRPr sz="1100">
              <a:solidFill>
                <a:schemeClr val="dk1"/>
              </a:solidFill>
            </a:endParaRPr>
          </a:p>
          <a:p>
            <a:pPr indent="0" lvl="0" marL="0" rtl="0" algn="l">
              <a:spcBef>
                <a:spcPts val="0"/>
              </a:spcBef>
              <a:spcAft>
                <a:spcPts val="0"/>
              </a:spcAft>
              <a:buClr>
                <a:schemeClr val="dk1"/>
              </a:buClr>
              <a:buSzPts val="2480"/>
              <a:buFont typeface="Arial"/>
              <a:buNone/>
            </a:pPr>
            <a:r>
              <a:t/>
            </a:r>
            <a:endParaRPr/>
          </a:p>
          <a:p>
            <a:pPr indent="0" lvl="0" marL="0" rtl="0" algn="l">
              <a:spcBef>
                <a:spcPts val="0"/>
              </a:spcBef>
              <a:spcAft>
                <a:spcPts val="0"/>
              </a:spcAft>
              <a:buNone/>
            </a:pPr>
            <a:r>
              <a:t/>
            </a:r>
            <a:endParaRPr/>
          </a:p>
        </p:txBody>
      </p:sp>
      <p:sp>
        <p:nvSpPr>
          <p:cNvPr id="279" name="Google Shape;279;g35e2630f1a_2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72135f09e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72135f0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09550" lvl="0" marL="342900" rtl="0" algn="l">
              <a:spcBef>
                <a:spcPts val="0"/>
              </a:spcBef>
              <a:spcAft>
                <a:spcPts val="0"/>
              </a:spcAft>
              <a:buSzPts val="1100"/>
              <a:buChar char="•"/>
            </a:pPr>
            <a:r>
              <a:rPr lang="en"/>
              <a:t>Different Cultures, processes, technology/tools, etc - Switch cost is high for researchers; Data flow/transactions very difficult</a:t>
            </a:r>
            <a:endParaRPr/>
          </a:p>
          <a:p>
            <a:pPr indent="-209550" lvl="0" marL="342900" rtl="0" algn="l">
              <a:spcBef>
                <a:spcPts val="0"/>
              </a:spcBef>
              <a:spcAft>
                <a:spcPts val="0"/>
              </a:spcAft>
              <a:buSzPts val="1100"/>
              <a:buChar char="•"/>
            </a:pPr>
            <a:r>
              <a:rPr lang="en"/>
              <a:t>User-centered design?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366014c666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66014c6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09550" lvl="0" marL="342900" rtl="0" algn="l">
              <a:spcBef>
                <a:spcPts val="0"/>
              </a:spcBef>
              <a:spcAft>
                <a:spcPts val="0"/>
              </a:spcAft>
              <a:buSzPts val="1100"/>
              <a:buChar char="•"/>
            </a:pPr>
            <a:r>
              <a:rPr lang="en"/>
              <a:t>PresQT then aspires to connect these various communities of practice and groups together that each are their own type of area they excel 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4b047c425_0_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PresQT was conceived as a “radically open grant funded project”. We pledged to share all workshop stakeholder input, workshop materials, meeting minutes and needs assessment online during the active project - not hoarde it til the end.  We created an Open Science Framework  project for sharing results and gave it a DOI that we submitted with our proposal so reviewers and the funder would know where we would share the info gathered with the funding. The needs assessment questionnaire, response data, and workshop materials we’re talking about today  are all available on osf. </a:t>
            </a:r>
            <a:endParaRPr>
              <a:solidFill>
                <a:schemeClr val="dk1"/>
              </a:solidFill>
            </a:endParaRPr>
          </a:p>
          <a:p>
            <a:pPr indent="0" lvl="0" marL="0" rtl="0" algn="l">
              <a:spcBef>
                <a:spcPts val="0"/>
              </a:spcBef>
              <a:spcAft>
                <a:spcPts val="0"/>
              </a:spcAft>
              <a:buNone/>
            </a:pPr>
            <a:r>
              <a:t/>
            </a:r>
            <a:endParaRPr/>
          </a:p>
        </p:txBody>
      </p:sp>
      <p:sp>
        <p:nvSpPr>
          <p:cNvPr id="361" name="Google Shape;361;g44b047c425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180bf2f73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180bf2f7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Our planning grant produced a lot of data informing our implementation proposal and planned efforts.</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Other contributors include: Don Brower in Hesburgh Libraries, for help visualizing &amp; sharing survey results, and Brandon Greenawalt in Notre Dame’s Center for Social Research for administering the survey.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180bf2f73_0_9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Compared with several past surveys</a:t>
            </a:r>
            <a:endParaRPr/>
          </a:p>
        </p:txBody>
      </p:sp>
      <p:sp>
        <p:nvSpPr>
          <p:cNvPr id="379" name="Google Shape;379;g4180bf2f73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8" name="Google Shape;58;p14"/>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59" name="Google Shape;59;p1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4" name="Google Shape;64;p15"/>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1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15"/>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7" name="Google Shape;67;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 name="Google Shape;70;p16"/>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71" name="Google Shape;71;p16"/>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2" name="Google Shape;72;p1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3" name="Google Shape;7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6" name="Google Shape;76;p17"/>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7"/>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1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17"/>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3" name="Google Shape;83;p18"/>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84" name="Google Shape;84;p18"/>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85" name="Google Shape;85;p18"/>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86" name="Google Shape;86;p18"/>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87" name="Google Shape;87;p1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1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0" name="Shape 90"/>
        <p:cNvGrpSpPr/>
        <p:nvPr/>
      </p:nvGrpSpPr>
      <p:grpSpPr>
        <a:xfrm>
          <a:off x="0" y="0"/>
          <a:ext cx="0" cy="0"/>
          <a:chOff x="0" y="0"/>
          <a:chExt cx="0" cy="0"/>
        </a:xfrm>
      </p:grpSpPr>
      <p:sp>
        <p:nvSpPr>
          <p:cNvPr id="91" name="Google Shape;91;p19"/>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1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3" name="Google Shape;9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4" name="Shape 94"/>
        <p:cNvGrpSpPr/>
        <p:nvPr/>
      </p:nvGrpSpPr>
      <p:grpSpPr>
        <a:xfrm>
          <a:off x="0" y="0"/>
          <a:ext cx="0" cy="0"/>
          <a:chOff x="0" y="0"/>
          <a:chExt cx="0" cy="0"/>
        </a:xfrm>
      </p:grpSpPr>
      <p:sp>
        <p:nvSpPr>
          <p:cNvPr id="95" name="Google Shape;95;p20"/>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6" name="Google Shape;96;p20"/>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7" name="Google Shape;97;p20"/>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98" name="Google Shape;98;p20"/>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9" name="Google Shape;99;p20"/>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0" name="Google Shape;10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1" name="Shape 101"/>
        <p:cNvGrpSpPr/>
        <p:nvPr/>
      </p:nvGrpSpPr>
      <p:grpSpPr>
        <a:xfrm>
          <a:off x="0" y="0"/>
          <a:ext cx="0" cy="0"/>
          <a:chOff x="0" y="0"/>
          <a:chExt cx="0" cy="0"/>
        </a:xfrm>
      </p:grpSpPr>
      <p:sp>
        <p:nvSpPr>
          <p:cNvPr id="102" name="Google Shape;102;p21"/>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3" name="Google Shape;103;p21"/>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4" name="Google Shape;104;p21"/>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05" name="Google Shape;105;p2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6" name="Google Shape;106;p21"/>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7" name="Google Shape;10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08" name="Shape 108"/>
        <p:cNvGrpSpPr/>
        <p:nvPr/>
      </p:nvGrpSpPr>
      <p:grpSpPr>
        <a:xfrm>
          <a:off x="0" y="0"/>
          <a:ext cx="0" cy="0"/>
          <a:chOff x="0" y="0"/>
          <a:chExt cx="0" cy="0"/>
        </a:xfrm>
      </p:grpSpPr>
      <p:sp>
        <p:nvSpPr>
          <p:cNvPr id="109" name="Google Shape;109;p2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0" name="Google Shape;110;p22"/>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Google Shape;111;p2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2" name="Google Shape;112;p2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3" name="Google Shape;11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4" name="Shape 114"/>
        <p:cNvGrpSpPr/>
        <p:nvPr/>
      </p:nvGrpSpPr>
      <p:grpSpPr>
        <a:xfrm>
          <a:off x="0" y="0"/>
          <a:ext cx="0" cy="0"/>
          <a:chOff x="0" y="0"/>
          <a:chExt cx="0" cy="0"/>
        </a:xfrm>
      </p:grpSpPr>
      <p:sp>
        <p:nvSpPr>
          <p:cNvPr id="115" name="Google Shape;115;p23"/>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6" name="Google Shape;116;p23"/>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23"/>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8" name="Google Shape;118;p2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9" name="Google Shape;11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6" name="Google Shape;126;p2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7" name="Google Shape;127;p2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8" name="Shape 128"/>
        <p:cNvGrpSpPr/>
        <p:nvPr/>
      </p:nvGrpSpPr>
      <p:grpSpPr>
        <a:xfrm>
          <a:off x="0" y="0"/>
          <a:ext cx="0" cy="0"/>
          <a:chOff x="0" y="0"/>
          <a:chExt cx="0" cy="0"/>
        </a:xfrm>
      </p:grpSpPr>
      <p:sp>
        <p:nvSpPr>
          <p:cNvPr id="129" name="Google Shape;129;p2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0" name="Google Shape;130;p26"/>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lnSpc>
                <a:spcPct val="115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15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15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1" name="Google Shape;131;p26"/>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2" name="Google Shape;132;p2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3" name="Google Shape;13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27"/>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36" name="Google Shape;136;p27"/>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37" name="Google Shape;137;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8" name="Shape 138"/>
        <p:cNvGrpSpPr/>
        <p:nvPr/>
      </p:nvGrpSpPr>
      <p:grpSpPr>
        <a:xfrm>
          <a:off x="0" y="0"/>
          <a:ext cx="0" cy="0"/>
          <a:chOff x="0" y="0"/>
          <a:chExt cx="0" cy="0"/>
        </a:xfrm>
      </p:grpSpPr>
      <p:sp>
        <p:nvSpPr>
          <p:cNvPr id="139" name="Google Shape;139;p28"/>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40" name="Google Shape;140;p2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3" name="Google Shape;143;p29"/>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44" name="Google Shape;144;p29"/>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45" name="Google Shape;145;p2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8" name="Google Shape;148;p3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49" name="Shape 149"/>
        <p:cNvGrpSpPr/>
        <p:nvPr/>
      </p:nvGrpSpPr>
      <p:grpSpPr>
        <a:xfrm>
          <a:off x="0" y="0"/>
          <a:ext cx="0" cy="0"/>
          <a:chOff x="0" y="0"/>
          <a:chExt cx="0" cy="0"/>
        </a:xfrm>
      </p:grpSpPr>
      <p:sp>
        <p:nvSpPr>
          <p:cNvPr id="150" name="Google Shape;150;p31"/>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151" name="Google Shape;151;p31"/>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52" name="Google Shape;152;p3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53" name="Shape 153"/>
        <p:cNvGrpSpPr/>
        <p:nvPr/>
      </p:nvGrpSpPr>
      <p:grpSpPr>
        <a:xfrm>
          <a:off x="0" y="0"/>
          <a:ext cx="0" cy="0"/>
          <a:chOff x="0" y="0"/>
          <a:chExt cx="0" cy="0"/>
        </a:xfrm>
      </p:grpSpPr>
      <p:sp>
        <p:nvSpPr>
          <p:cNvPr id="154" name="Google Shape;154;p32"/>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155" name="Google Shape;155;p3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56" name="Shape 156"/>
        <p:cNvGrpSpPr/>
        <p:nvPr/>
      </p:nvGrpSpPr>
      <p:grpSpPr>
        <a:xfrm>
          <a:off x="0" y="0"/>
          <a:ext cx="0" cy="0"/>
          <a:chOff x="0" y="0"/>
          <a:chExt cx="0" cy="0"/>
        </a:xfrm>
      </p:grpSpPr>
      <p:sp>
        <p:nvSpPr>
          <p:cNvPr id="157" name="Google Shape;157;p33"/>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3"/>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159" name="Google Shape;159;p33"/>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160" name="Google Shape;160;p33"/>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1" name="Google Shape;161;p3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2" name="Shape 162"/>
        <p:cNvGrpSpPr/>
        <p:nvPr/>
      </p:nvGrpSpPr>
      <p:grpSpPr>
        <a:xfrm>
          <a:off x="0" y="0"/>
          <a:ext cx="0" cy="0"/>
          <a:chOff x="0" y="0"/>
          <a:chExt cx="0" cy="0"/>
        </a:xfrm>
      </p:grpSpPr>
      <p:sp>
        <p:nvSpPr>
          <p:cNvPr id="163" name="Google Shape;163;p34"/>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164" name="Google Shape;164;p3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65" name="Shape 165"/>
        <p:cNvGrpSpPr/>
        <p:nvPr/>
      </p:nvGrpSpPr>
      <p:grpSpPr>
        <a:xfrm>
          <a:off x="0" y="0"/>
          <a:ext cx="0" cy="0"/>
          <a:chOff x="0" y="0"/>
          <a:chExt cx="0" cy="0"/>
        </a:xfrm>
      </p:grpSpPr>
      <p:sp>
        <p:nvSpPr>
          <p:cNvPr id="166" name="Google Shape;166;p35"/>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167" name="Google Shape;167;p35"/>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8" name="Google Shape;168;p3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9" name="Shape 169"/>
        <p:cNvGrpSpPr/>
        <p:nvPr/>
      </p:nvGrpSpPr>
      <p:grpSpPr>
        <a:xfrm>
          <a:off x="0" y="0"/>
          <a:ext cx="0" cy="0"/>
          <a:chOff x="0" y="0"/>
          <a:chExt cx="0" cy="0"/>
        </a:xfrm>
      </p:grpSpPr>
      <p:sp>
        <p:nvSpPr>
          <p:cNvPr id="170" name="Google Shape;170;p3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7" name="Shape 177"/>
        <p:cNvGrpSpPr/>
        <p:nvPr/>
      </p:nvGrpSpPr>
      <p:grpSpPr>
        <a:xfrm>
          <a:off x="0" y="0"/>
          <a:ext cx="0" cy="0"/>
          <a:chOff x="0" y="0"/>
          <a:chExt cx="0" cy="0"/>
        </a:xfrm>
      </p:grpSpPr>
      <p:sp>
        <p:nvSpPr>
          <p:cNvPr id="178" name="Google Shape;178;p38"/>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9" name="Google Shape;179;p38"/>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80" name="Google Shape;180;p3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1" name="Google Shape;181;p3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2" name="Google Shape;182;p3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3" name="Shape 183"/>
        <p:cNvGrpSpPr/>
        <p:nvPr/>
      </p:nvGrpSpPr>
      <p:grpSpPr>
        <a:xfrm>
          <a:off x="0" y="0"/>
          <a:ext cx="0" cy="0"/>
          <a:chOff x="0" y="0"/>
          <a:chExt cx="0" cy="0"/>
        </a:xfrm>
      </p:grpSpPr>
      <p:sp>
        <p:nvSpPr>
          <p:cNvPr id="184" name="Google Shape;184;p39"/>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5" name="Google Shape;185;p39"/>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6" name="Google Shape;186;p3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7" name="Google Shape;187;p3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8" name="Google Shape;188;p3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9" name="Shape 189"/>
        <p:cNvGrpSpPr/>
        <p:nvPr/>
      </p:nvGrpSpPr>
      <p:grpSpPr>
        <a:xfrm>
          <a:off x="0" y="0"/>
          <a:ext cx="0" cy="0"/>
          <a:chOff x="0" y="0"/>
          <a:chExt cx="0" cy="0"/>
        </a:xfrm>
      </p:grpSpPr>
      <p:sp>
        <p:nvSpPr>
          <p:cNvPr id="190" name="Google Shape;190;p40"/>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1" name="Google Shape;191;p40"/>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192" name="Google Shape;192;p4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3" name="Google Shape;193;p4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4" name="Google Shape;194;p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95" name="Shape 195"/>
        <p:cNvGrpSpPr/>
        <p:nvPr/>
      </p:nvGrpSpPr>
      <p:grpSpPr>
        <a:xfrm>
          <a:off x="0" y="0"/>
          <a:ext cx="0" cy="0"/>
          <a:chOff x="0" y="0"/>
          <a:chExt cx="0" cy="0"/>
        </a:xfrm>
      </p:grpSpPr>
      <p:sp>
        <p:nvSpPr>
          <p:cNvPr id="196" name="Google Shape;196;p4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7" name="Google Shape;197;p41"/>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8" name="Google Shape;198;p41"/>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9" name="Google Shape;199;p4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0" name="Google Shape;200;p4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1" name="Google Shape;201;p4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02" name="Shape 202"/>
        <p:cNvGrpSpPr/>
        <p:nvPr/>
      </p:nvGrpSpPr>
      <p:grpSpPr>
        <a:xfrm>
          <a:off x="0" y="0"/>
          <a:ext cx="0" cy="0"/>
          <a:chOff x="0" y="0"/>
          <a:chExt cx="0" cy="0"/>
        </a:xfrm>
      </p:grpSpPr>
      <p:sp>
        <p:nvSpPr>
          <p:cNvPr id="203" name="Google Shape;203;p4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04" name="Google Shape;204;p42"/>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5" name="Google Shape;205;p42"/>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6" name="Google Shape;206;p42"/>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7" name="Google Shape;207;p42"/>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8" name="Google Shape;208;p4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 name="Google Shape;209;p4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 name="Google Shape;210;p4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1" name="Shape 211"/>
        <p:cNvGrpSpPr/>
        <p:nvPr/>
      </p:nvGrpSpPr>
      <p:grpSpPr>
        <a:xfrm>
          <a:off x="0" y="0"/>
          <a:ext cx="0" cy="0"/>
          <a:chOff x="0" y="0"/>
          <a:chExt cx="0" cy="0"/>
        </a:xfrm>
      </p:grpSpPr>
      <p:sp>
        <p:nvSpPr>
          <p:cNvPr id="212" name="Google Shape;212;p4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3" name="Google Shape;213;p4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 name="Google Shape;214;p4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 name="Google Shape;215;p4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6" name="Shape 216"/>
        <p:cNvGrpSpPr/>
        <p:nvPr/>
      </p:nvGrpSpPr>
      <p:grpSpPr>
        <a:xfrm>
          <a:off x="0" y="0"/>
          <a:ext cx="0" cy="0"/>
          <a:chOff x="0" y="0"/>
          <a:chExt cx="0" cy="0"/>
        </a:xfrm>
      </p:grpSpPr>
      <p:sp>
        <p:nvSpPr>
          <p:cNvPr id="217" name="Google Shape;217;p4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8" name="Google Shape;218;p4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9" name="Google Shape;219;p4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20" name="Shape 220"/>
        <p:cNvGrpSpPr/>
        <p:nvPr/>
      </p:nvGrpSpPr>
      <p:grpSpPr>
        <a:xfrm>
          <a:off x="0" y="0"/>
          <a:ext cx="0" cy="0"/>
          <a:chOff x="0" y="0"/>
          <a:chExt cx="0" cy="0"/>
        </a:xfrm>
      </p:grpSpPr>
      <p:sp>
        <p:nvSpPr>
          <p:cNvPr id="221" name="Google Shape;221;p45"/>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2" name="Google Shape;222;p45"/>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3" name="Google Shape;223;p45"/>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24" name="Google Shape;224;p4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5" name="Google Shape;225;p4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6" name="Google Shape;226;p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27" name="Shape 227"/>
        <p:cNvGrpSpPr/>
        <p:nvPr/>
      </p:nvGrpSpPr>
      <p:grpSpPr>
        <a:xfrm>
          <a:off x="0" y="0"/>
          <a:ext cx="0" cy="0"/>
          <a:chOff x="0" y="0"/>
          <a:chExt cx="0" cy="0"/>
        </a:xfrm>
      </p:grpSpPr>
      <p:sp>
        <p:nvSpPr>
          <p:cNvPr id="228" name="Google Shape;228;p46"/>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9" name="Google Shape;229;p46"/>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30" name="Google Shape;230;p46"/>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31" name="Google Shape;231;p4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2" name="Google Shape;232;p4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3" name="Google Shape;233;p4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34" name="Shape 234"/>
        <p:cNvGrpSpPr/>
        <p:nvPr/>
      </p:nvGrpSpPr>
      <p:grpSpPr>
        <a:xfrm>
          <a:off x="0" y="0"/>
          <a:ext cx="0" cy="0"/>
          <a:chOff x="0" y="0"/>
          <a:chExt cx="0" cy="0"/>
        </a:xfrm>
      </p:grpSpPr>
      <p:sp>
        <p:nvSpPr>
          <p:cNvPr id="235" name="Google Shape;235;p4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6" name="Google Shape;236;p47"/>
          <p:cNvSpPr txBox="1"/>
          <p:nvPr>
            <p:ph idx="1" type="body"/>
          </p:nvPr>
        </p:nvSpPr>
        <p:spPr>
          <a:xfrm rot="5400000">
            <a:off x="2308950" y="-251550"/>
            <a:ext cx="4526100" cy="822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7" name="Google Shape;237;p4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8" name="Google Shape;238;p4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9" name="Google Shape;239;p4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40" name="Shape 240"/>
        <p:cNvGrpSpPr/>
        <p:nvPr/>
      </p:nvGrpSpPr>
      <p:grpSpPr>
        <a:xfrm>
          <a:off x="0" y="0"/>
          <a:ext cx="0" cy="0"/>
          <a:chOff x="0" y="0"/>
          <a:chExt cx="0" cy="0"/>
        </a:xfrm>
      </p:grpSpPr>
      <p:sp>
        <p:nvSpPr>
          <p:cNvPr id="241" name="Google Shape;241;p48"/>
          <p:cNvSpPr txBox="1"/>
          <p:nvPr>
            <p:ph type="title"/>
          </p:nvPr>
        </p:nvSpPr>
        <p:spPr>
          <a:xfrm rot="5400000">
            <a:off x="4732350" y="2171688"/>
            <a:ext cx="5851500" cy="20574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42" name="Google Shape;242;p48"/>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3" name="Google Shape;243;p4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4" name="Google Shape;244;p4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5" name="Google Shape;245;p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5.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2" name="Google Shape;122;p2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3" name="Google Shape;123;p2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1" name="Shape 171"/>
        <p:cNvGrpSpPr/>
        <p:nvPr/>
      </p:nvGrpSpPr>
      <p:grpSpPr>
        <a:xfrm>
          <a:off x="0" y="0"/>
          <a:ext cx="0" cy="0"/>
          <a:chOff x="0" y="0"/>
          <a:chExt cx="0" cy="0"/>
        </a:xfrm>
      </p:grpSpPr>
      <p:sp>
        <p:nvSpPr>
          <p:cNvPr id="172" name="Google Shape;172;p3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3" name="Google Shape;173;p37"/>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4" name="Google Shape;174;p3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5" name="Google Shape;175;p3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6" name="Google Shape;176;p3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hyperlink" Target="mailto:presqt-contact-list@nd.edu"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cni.org/wp-content/uploads/2017/05/CNI-rethinking-irs-exec-rndtbl.report.S17.v1.pdf" TargetMode="External"/><Relationship Id="rId4" Type="http://schemas.openxmlformats.org/officeDocument/2006/relationships/hyperlink" Target="https://www.cni.org/topics/repositories/institutional-repository-strategies-what-we-learned-at-the-executive-roundtables" TargetMode="External"/><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www.imls.gov/grants/awarded/LG-70-18-0082-18" TargetMode="External"/><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hyperlink" Target="https://presqt.crc.nd.edu/" TargetMode="External"/><Relationship Id="rId4" Type="http://schemas.openxmlformats.org/officeDocument/2006/relationships/hyperlink" Target="https://osf.io/d9hbr/" TargetMode="Externa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1" Type="http://schemas.openxmlformats.org/officeDocument/2006/relationships/hyperlink" Target="https://www.flickr.com/photos/luxtonnerre/" TargetMode="External"/><Relationship Id="rId10" Type="http://schemas.openxmlformats.org/officeDocument/2006/relationships/image" Target="../media/image6.png"/><Relationship Id="rId13" Type="http://schemas.openxmlformats.org/officeDocument/2006/relationships/hyperlink" Target="https://www.flickr.com/photos/luxtonnerre/" TargetMode="External"/><Relationship Id="rId12" Type="http://schemas.openxmlformats.org/officeDocument/2006/relationships/hyperlink" Target="https://www.flickr.com/photos/luxtonnerre/" TargetMode="External"/><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hyperlink" Target="https://www.flickr.com/photos/luxtonnerre/2347771522/" TargetMode="External"/><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hyperlink" Target="https://www.flickr.com/photos/luxtonnerre/2347771522/" TargetMode="External"/><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hyperlink" Target="https://www.flickr.com/photos/luxtonnerre/" TargetMode="External"/><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hyperlink" Target="https://www.flickr.com/photos/luxtonnerre/" TargetMode="External"/><Relationship Id="rId8" Type="http://schemas.openxmlformats.org/officeDocument/2006/relationships/hyperlink" Target="https://www.flickr.com/photos/luxtonnerr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presqt.crc.nd.edu/" TargetMode="External"/><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hyperlink" Target="https://osf.io/d3jx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1" Type="http://schemas.openxmlformats.org/officeDocument/2006/relationships/hyperlink" Target="https://www.digital-science.com/resources/portfolio-reports/state-open-data-2017/" TargetMode="External"/><Relationship Id="rId10" Type="http://schemas.openxmlformats.org/officeDocument/2006/relationships/hyperlink" Target="https://www.digital-science.com/resources/portfolio-reports/state-open-data/" TargetMode="External"/><Relationship Id="rId13" Type="http://schemas.openxmlformats.org/officeDocument/2006/relationships/hyperlink" Target="https://www.oclc.org/research/publications/2017/oclcresearch-research-data-management.html" TargetMode="External"/><Relationship Id="rId12" Type="http://schemas.openxmlformats.org/officeDocument/2006/relationships/hyperlink" Target="https://www.elsevier.com/about/open-science/research-data/open-data-report" TargetMode="External"/><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hyperlink" Target="https://osf.io/zan4k/" TargetMode="External"/><Relationship Id="rId4" Type="http://schemas.openxmlformats.org/officeDocument/2006/relationships/hyperlink" Target="https://osf.io/zan4k/" TargetMode="External"/><Relationship Id="rId9" Type="http://schemas.openxmlformats.org/officeDocument/2006/relationships/hyperlink" Target="https://dx.doi.org/10.6084/m9.figshare.4036398.v1" TargetMode="External"/><Relationship Id="rId15" Type="http://schemas.openxmlformats.org/officeDocument/2006/relationships/image" Target="../media/image1.png"/><Relationship Id="rId14" Type="http://schemas.openxmlformats.org/officeDocument/2006/relationships/hyperlink" Target="https://osf.io/zan4k/" TargetMode="External"/><Relationship Id="rId16" Type="http://schemas.openxmlformats.org/officeDocument/2006/relationships/image" Target="../media/image2.png"/><Relationship Id="rId5" Type="http://schemas.openxmlformats.org/officeDocument/2006/relationships/hyperlink" Target="https://www.dataone.org/webinars/how-and-why-researchers-share-data" TargetMode="External"/><Relationship Id="rId6" Type="http://schemas.openxmlformats.org/officeDocument/2006/relationships/hyperlink" Target="https://figshare.com/articles/Wiley_Open_Science_Researcher_Survey_2016/4748332" TargetMode="External"/><Relationship Id="rId7" Type="http://schemas.openxmlformats.org/officeDocument/2006/relationships/hyperlink" Target="http://dx.doi.org/10.1002/cpe.3526" TargetMode="External"/><Relationship Id="rId8" Type="http://schemas.openxmlformats.org/officeDocument/2006/relationships/hyperlink" Target="https://mpsopendata.crc.nd.edu/images/Reports/MPS_Workshop_Report_FinalVersion.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9"/>
          <p:cNvSpPr/>
          <p:nvPr/>
        </p:nvSpPr>
        <p:spPr>
          <a:xfrm>
            <a:off x="0" y="6165304"/>
            <a:ext cx="9144000" cy="692700"/>
          </a:xfrm>
          <a:prstGeom prst="rect">
            <a:avLst/>
          </a:prstGeom>
          <a:solidFill>
            <a:srgbClr val="E36C09"/>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b="0" i="0" lang="en" sz="3600" u="none" cap="none" strike="noStrike">
                <a:solidFill>
                  <a:srgbClr val="FFFFFF"/>
                </a:solidFill>
                <a:latin typeface="Calibri"/>
                <a:ea typeface="Calibri"/>
                <a:cs typeface="Calibri"/>
                <a:sym typeface="Calibri"/>
              </a:rPr>
              <a:t>Hesburgh Libraries</a:t>
            </a:r>
            <a:endParaRPr/>
          </a:p>
        </p:txBody>
      </p:sp>
      <p:sp>
        <p:nvSpPr>
          <p:cNvPr id="251" name="Google Shape;251;p49"/>
          <p:cNvSpPr txBox="1"/>
          <p:nvPr>
            <p:ph idx="1" type="subTitle"/>
          </p:nvPr>
        </p:nvSpPr>
        <p:spPr>
          <a:xfrm>
            <a:off x="0" y="4375001"/>
            <a:ext cx="9144000" cy="163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2800"/>
              <a:buFont typeface="Arial"/>
              <a:buNone/>
            </a:pPr>
            <a:r>
              <a:rPr b="1" i="0" lang="en" sz="1800" u="none" cap="none" strike="noStrike">
                <a:solidFill>
                  <a:srgbClr val="000000"/>
                </a:solidFill>
                <a:latin typeface="Oswald"/>
                <a:ea typeface="Oswald"/>
                <a:cs typeface="Oswald"/>
                <a:sym typeface="Oswald"/>
              </a:rPr>
              <a:t>Richard Johnson, Natalie Meyers, Sandra Gesing, John Wang</a:t>
            </a:r>
            <a:endParaRPr b="1" sz="1800">
              <a:latin typeface="Oswald"/>
              <a:ea typeface="Oswald"/>
              <a:cs typeface="Oswald"/>
              <a:sym typeface="Oswald"/>
            </a:endParaRPr>
          </a:p>
          <a:p>
            <a:pPr indent="0" lvl="0" marL="0" marR="0" rtl="0" algn="ctr">
              <a:spcBef>
                <a:spcPts val="480"/>
              </a:spcBef>
              <a:spcAft>
                <a:spcPts val="0"/>
              </a:spcAft>
              <a:buClr>
                <a:srgbClr val="000000"/>
              </a:buClr>
              <a:buSzPts val="2400"/>
              <a:buFont typeface="Arial"/>
              <a:buNone/>
            </a:pPr>
            <a:r>
              <a:rPr i="0" lang="en" sz="1800" u="sng" cap="none" strike="noStrike">
                <a:solidFill>
                  <a:schemeClr val="hlink"/>
                </a:solidFill>
                <a:latin typeface="Oswald"/>
                <a:ea typeface="Oswald"/>
                <a:cs typeface="Oswald"/>
                <a:sym typeface="Oswald"/>
                <a:hlinkClick r:id="rId3"/>
              </a:rPr>
              <a:t>presqt-contact-list@nd.edu</a:t>
            </a:r>
            <a:endParaRPr i="0" sz="1800" u="none" cap="none" strike="noStrike">
              <a:solidFill>
                <a:srgbClr val="000000"/>
              </a:solidFill>
              <a:latin typeface="Oswald"/>
              <a:ea typeface="Oswald"/>
              <a:cs typeface="Oswald"/>
              <a:sym typeface="Oswald"/>
            </a:endParaRPr>
          </a:p>
          <a:p>
            <a:pPr indent="0" lvl="0" marL="0" marR="0" rtl="0" algn="ctr">
              <a:spcBef>
                <a:spcPts val="480"/>
              </a:spcBef>
              <a:spcAft>
                <a:spcPts val="0"/>
              </a:spcAft>
              <a:buClr>
                <a:srgbClr val="000000"/>
              </a:buClr>
              <a:buSzPts val="2400"/>
              <a:buFont typeface="Arial"/>
              <a:buNone/>
            </a:pPr>
            <a:r>
              <a:t/>
            </a:r>
            <a:endParaRPr sz="1800">
              <a:solidFill>
                <a:srgbClr val="333333"/>
              </a:solidFill>
              <a:highlight>
                <a:srgbClr val="FFFFFF"/>
              </a:highlight>
              <a:latin typeface="Oswald"/>
              <a:ea typeface="Oswald"/>
              <a:cs typeface="Oswald"/>
              <a:sym typeface="Oswald"/>
            </a:endParaRPr>
          </a:p>
          <a:p>
            <a:pPr indent="0" lvl="0" marL="0" marR="0" rtl="0" algn="ctr">
              <a:spcBef>
                <a:spcPts val="480"/>
              </a:spcBef>
              <a:spcAft>
                <a:spcPts val="0"/>
              </a:spcAft>
              <a:buClr>
                <a:srgbClr val="000000"/>
              </a:buClr>
              <a:buSzPts val="2400"/>
              <a:buFont typeface="Arial"/>
              <a:buNone/>
            </a:pPr>
            <a:r>
              <a:rPr lang="en" sz="1800">
                <a:solidFill>
                  <a:srgbClr val="333333"/>
                </a:solidFill>
                <a:highlight>
                  <a:srgbClr val="FFFFFF"/>
                </a:highlight>
                <a:latin typeface="Oswald"/>
                <a:ea typeface="Oswald"/>
                <a:cs typeface="Oswald"/>
                <a:sym typeface="Oswald"/>
              </a:rPr>
              <a:t>https://presqt.crc.nd.edu/</a:t>
            </a:r>
            <a:endParaRPr sz="1800">
              <a:solidFill>
                <a:srgbClr val="333333"/>
              </a:solidFill>
              <a:highlight>
                <a:srgbClr val="FFFFFF"/>
              </a:highlight>
              <a:latin typeface="Oswald"/>
              <a:ea typeface="Oswald"/>
              <a:cs typeface="Oswald"/>
              <a:sym typeface="Oswald"/>
            </a:endParaRPr>
          </a:p>
          <a:p>
            <a:pPr indent="0" lvl="0" marL="0" marR="0" rtl="0" algn="ctr">
              <a:spcBef>
                <a:spcPts val="480"/>
              </a:spcBef>
              <a:spcAft>
                <a:spcPts val="0"/>
              </a:spcAft>
              <a:buClr>
                <a:srgbClr val="000000"/>
              </a:buClr>
              <a:buSzPts val="2400"/>
              <a:buFont typeface="Arial"/>
              <a:buNone/>
            </a:pPr>
            <a:r>
              <a:rPr lang="en" sz="1800">
                <a:solidFill>
                  <a:srgbClr val="333333"/>
                </a:solidFill>
                <a:highlight>
                  <a:srgbClr val="FFFFFF"/>
                </a:highlight>
                <a:latin typeface="Oswald"/>
                <a:ea typeface="Oswald"/>
                <a:cs typeface="Oswald"/>
                <a:sym typeface="Oswald"/>
              </a:rPr>
              <a:t>https://osf.io/d3jx7/</a:t>
            </a:r>
            <a:endParaRPr sz="1800">
              <a:solidFill>
                <a:srgbClr val="333333"/>
              </a:solidFill>
              <a:highlight>
                <a:srgbClr val="FFFFFF"/>
              </a:highlight>
              <a:latin typeface="Oswald"/>
              <a:ea typeface="Oswald"/>
              <a:cs typeface="Oswald"/>
              <a:sym typeface="Oswald"/>
            </a:endParaRPr>
          </a:p>
          <a:p>
            <a:pPr indent="0" lvl="0" marL="0" marR="0" rtl="0" algn="ctr">
              <a:spcBef>
                <a:spcPts val="480"/>
              </a:spcBef>
              <a:spcAft>
                <a:spcPts val="0"/>
              </a:spcAft>
              <a:buClr>
                <a:srgbClr val="000000"/>
              </a:buClr>
              <a:buSzPts val="2400"/>
              <a:buFont typeface="Arial"/>
              <a:buNone/>
            </a:pPr>
            <a:r>
              <a:t/>
            </a:r>
            <a:endParaRPr sz="2400">
              <a:solidFill>
                <a:srgbClr val="000000"/>
              </a:solidFill>
              <a:latin typeface="Oswald"/>
              <a:ea typeface="Oswald"/>
              <a:cs typeface="Oswald"/>
              <a:sym typeface="Oswald"/>
            </a:endParaRPr>
          </a:p>
          <a:p>
            <a:pPr indent="0" lvl="0" marL="0" marR="0" rtl="0" algn="ctr">
              <a:spcBef>
                <a:spcPts val="480"/>
              </a:spcBef>
              <a:spcAft>
                <a:spcPts val="0"/>
              </a:spcAft>
              <a:buClr>
                <a:srgbClr val="888888"/>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ctr">
              <a:spcBef>
                <a:spcPts val="48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a:p>
        </p:txBody>
      </p:sp>
      <p:sp>
        <p:nvSpPr>
          <p:cNvPr id="252" name="Google Shape;252;p49"/>
          <p:cNvSpPr/>
          <p:nvPr/>
        </p:nvSpPr>
        <p:spPr>
          <a:xfrm>
            <a:off x="0" y="1293550"/>
            <a:ext cx="9144000" cy="2019000"/>
          </a:xfrm>
          <a:prstGeom prst="rect">
            <a:avLst/>
          </a:prstGeom>
          <a:solidFill>
            <a:srgbClr val="E46C0A"/>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4400">
                <a:solidFill>
                  <a:srgbClr val="FFFFFF"/>
                </a:solidFill>
                <a:latin typeface="Calibri"/>
                <a:ea typeface="Calibri"/>
                <a:cs typeface="Calibri"/>
                <a:sym typeface="Calibri"/>
              </a:rPr>
              <a:t>Assessing Researcher and Library Needs for Research Data &amp; Software Preservation Quality Tools</a:t>
            </a:r>
            <a:endParaRPr b="0" i="0" sz="4400" u="none" cap="none" strike="noStrike">
              <a:solidFill>
                <a:srgbClr val="FFFFFF"/>
              </a:solidFill>
              <a:latin typeface="Calibri"/>
              <a:ea typeface="Calibri"/>
              <a:cs typeface="Calibri"/>
              <a:sym typeface="Calibri"/>
            </a:endParaRPr>
          </a:p>
        </p:txBody>
      </p:sp>
      <p:pic>
        <p:nvPicPr>
          <p:cNvPr descr="crc_logo_white_m.png" id="253" name="Google Shape;253;p49"/>
          <p:cNvPicPr preferRelativeResize="0"/>
          <p:nvPr/>
        </p:nvPicPr>
        <p:blipFill rotWithShape="1">
          <a:blip r:embed="rId4">
            <a:alphaModFix/>
          </a:blip>
          <a:srcRect b="0" l="0" r="0" t="0"/>
          <a:stretch/>
        </p:blipFill>
        <p:spPr>
          <a:xfrm>
            <a:off x="7380312" y="6180124"/>
            <a:ext cx="1763689" cy="681959"/>
          </a:xfrm>
          <a:prstGeom prst="rect">
            <a:avLst/>
          </a:prstGeom>
          <a:noFill/>
          <a:ln>
            <a:noFill/>
          </a:ln>
        </p:spPr>
      </p:pic>
      <p:pic>
        <p:nvPicPr>
          <p:cNvPr descr="ND_mark_white_L.png" id="254" name="Google Shape;254;p49"/>
          <p:cNvPicPr preferRelativeResize="0"/>
          <p:nvPr/>
        </p:nvPicPr>
        <p:blipFill rotWithShape="1">
          <a:blip r:embed="rId5">
            <a:alphaModFix/>
          </a:blip>
          <a:srcRect b="0" l="0" r="0" t="0"/>
          <a:stretch/>
        </p:blipFill>
        <p:spPr>
          <a:xfrm>
            <a:off x="35496" y="6214943"/>
            <a:ext cx="2520281" cy="589746"/>
          </a:xfrm>
          <a:prstGeom prst="rect">
            <a:avLst/>
          </a:prstGeom>
          <a:noFill/>
          <a:ln>
            <a:noFill/>
          </a:ln>
        </p:spPr>
      </p:pic>
      <p:sp>
        <p:nvSpPr>
          <p:cNvPr id="255" name="Google Shape;255;p49"/>
          <p:cNvSpPr txBox="1"/>
          <p:nvPr/>
        </p:nvSpPr>
        <p:spPr>
          <a:xfrm>
            <a:off x="0" y="3691050"/>
            <a:ext cx="9144000" cy="6927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700">
                <a:solidFill>
                  <a:schemeClr val="dk1"/>
                </a:solidFill>
                <a:latin typeface="Oswald"/>
                <a:ea typeface="Oswald"/>
                <a:cs typeface="Oswald"/>
                <a:sym typeface="Oswald"/>
              </a:rPr>
              <a:t>URSSI Worksop</a:t>
            </a:r>
            <a:endParaRPr sz="1700">
              <a:solidFill>
                <a:schemeClr val="dk1"/>
              </a:solidFill>
              <a:latin typeface="Oswald"/>
              <a:ea typeface="Oswald"/>
              <a:cs typeface="Oswald"/>
              <a:sym typeface="Oswald"/>
            </a:endParaRPr>
          </a:p>
          <a:p>
            <a:pPr indent="0" lvl="0" marL="0" rtl="0" algn="ctr">
              <a:lnSpc>
                <a:spcPct val="120000"/>
              </a:lnSpc>
              <a:spcBef>
                <a:spcPts val="1200"/>
              </a:spcBef>
              <a:spcAft>
                <a:spcPts val="1200"/>
              </a:spcAft>
              <a:buNone/>
            </a:pPr>
            <a:r>
              <a:rPr lang="en" sz="1700">
                <a:solidFill>
                  <a:schemeClr val="dk1"/>
                </a:solidFill>
                <a:latin typeface="Oswald"/>
                <a:ea typeface="Oswald"/>
                <a:cs typeface="Oswald"/>
                <a:sym typeface="Oswald"/>
              </a:rPr>
              <a:t>Oct. 23, 2018</a:t>
            </a:r>
            <a:endParaRPr sz="1700">
              <a:solidFill>
                <a:schemeClr val="dk1"/>
              </a:solidFill>
              <a:latin typeface="Oswald"/>
              <a:ea typeface="Oswald"/>
              <a:cs typeface="Oswald"/>
              <a:sym typeface="Oswald"/>
            </a:endParaRPr>
          </a:p>
        </p:txBody>
      </p:sp>
      <p:sp>
        <p:nvSpPr>
          <p:cNvPr id="256" name="Google Shape;256;p49"/>
          <p:cNvSpPr txBox="1"/>
          <p:nvPr/>
        </p:nvSpPr>
        <p:spPr>
          <a:xfrm>
            <a:off x="3374550" y="337450"/>
            <a:ext cx="27624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E36C09"/>
                </a:solidFill>
                <a:latin typeface="Trebuchet MS"/>
                <a:ea typeface="Trebuchet MS"/>
                <a:cs typeface="Trebuchet MS"/>
                <a:sym typeface="Trebuchet MS"/>
              </a:rPr>
              <a:t>PresQT</a:t>
            </a:r>
            <a:endParaRPr b="1" sz="4800">
              <a:solidFill>
                <a:srgbClr val="E36C09"/>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8"/>
          <p:cNvSpPr txBox="1"/>
          <p:nvPr>
            <p:ph type="title"/>
          </p:nvPr>
        </p:nvSpPr>
        <p:spPr>
          <a:xfrm>
            <a:off x="311700" y="288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36C09"/>
                </a:solidFill>
                <a:latin typeface="Trebuchet MS"/>
                <a:ea typeface="Trebuchet MS"/>
                <a:cs typeface="Trebuchet MS"/>
                <a:sym typeface="Trebuchet MS"/>
              </a:rPr>
              <a:t>Needs Assessment Results	</a:t>
            </a:r>
            <a:endParaRPr b="1" sz="3600">
              <a:solidFill>
                <a:srgbClr val="E36C09"/>
              </a:solidFill>
              <a:latin typeface="Trebuchet MS"/>
              <a:ea typeface="Trebuchet MS"/>
              <a:cs typeface="Trebuchet MS"/>
              <a:sym typeface="Trebuchet MS"/>
            </a:endParaRPr>
          </a:p>
        </p:txBody>
      </p:sp>
      <p:sp>
        <p:nvSpPr>
          <p:cNvPr id="391" name="Google Shape;391;p58"/>
          <p:cNvSpPr txBox="1"/>
          <p:nvPr/>
        </p:nvSpPr>
        <p:spPr>
          <a:xfrm>
            <a:off x="444900" y="6311450"/>
            <a:ext cx="6301200" cy="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8"/>
          <p:cNvSpPr txBox="1"/>
          <p:nvPr/>
        </p:nvSpPr>
        <p:spPr>
          <a:xfrm>
            <a:off x="311700" y="1060175"/>
            <a:ext cx="3637200" cy="29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D85C6"/>
                </a:solidFill>
              </a:rPr>
              <a:t>https://ndlib.github.io/PresQTNeeds/</a:t>
            </a:r>
            <a:endParaRPr>
              <a:solidFill>
                <a:srgbClr val="3D85C6"/>
              </a:solidFill>
            </a:endParaRPr>
          </a:p>
        </p:txBody>
      </p:sp>
      <p:pic>
        <p:nvPicPr>
          <p:cNvPr id="393" name="Google Shape;393;p58"/>
          <p:cNvPicPr preferRelativeResize="0"/>
          <p:nvPr/>
        </p:nvPicPr>
        <p:blipFill rotWithShape="1">
          <a:blip r:embed="rId3">
            <a:alphaModFix/>
          </a:blip>
          <a:srcRect b="0" l="0" r="0" t="0"/>
          <a:stretch/>
        </p:blipFill>
        <p:spPr>
          <a:xfrm>
            <a:off x="41650" y="2869350"/>
            <a:ext cx="9060698" cy="3442096"/>
          </a:xfrm>
          <a:prstGeom prst="rect">
            <a:avLst/>
          </a:prstGeom>
          <a:noFill/>
          <a:ln>
            <a:noFill/>
          </a:ln>
        </p:spPr>
      </p:pic>
      <p:sp>
        <p:nvSpPr>
          <p:cNvPr id="394" name="Google Shape;394;p58"/>
          <p:cNvSpPr txBox="1"/>
          <p:nvPr/>
        </p:nvSpPr>
        <p:spPr>
          <a:xfrm>
            <a:off x="891750" y="1531400"/>
            <a:ext cx="7360500" cy="8586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500"/>
              </a:spcBef>
              <a:spcAft>
                <a:spcPts val="0"/>
              </a:spcAft>
              <a:buClr>
                <a:schemeClr val="dk1"/>
              </a:buClr>
              <a:buSzPts val="2800"/>
              <a:buFont typeface="Arial"/>
              <a:buNone/>
            </a:pPr>
            <a:r>
              <a:rPr b="1" lang="en" sz="1800">
                <a:solidFill>
                  <a:srgbClr val="E36C09"/>
                </a:solidFill>
                <a:latin typeface="Trebuchet MS"/>
                <a:ea typeface="Trebuchet MS"/>
                <a:cs typeface="Trebuchet MS"/>
                <a:sym typeface="Trebuchet MS"/>
              </a:rPr>
              <a:t>Indicate whether implementation or integration of tools like those below would ease your path to publishing, sharing, curating, or reusing data or software</a:t>
            </a:r>
            <a:endParaRPr b="1" sz="1800">
              <a:solidFill>
                <a:srgbClr val="E36C09"/>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9"/>
          <p:cNvSpPr txBox="1"/>
          <p:nvPr>
            <p:ph type="title"/>
          </p:nvPr>
        </p:nvSpPr>
        <p:spPr>
          <a:xfrm>
            <a:off x="311700" y="364767"/>
            <a:ext cx="8520600" cy="763500"/>
          </a:xfrm>
          <a:prstGeom prst="rect">
            <a:avLst/>
          </a:prstGeom>
        </p:spPr>
        <p:txBody>
          <a:bodyPr anchorCtr="0" anchor="t" bIns="91425" lIns="91425" spcFirstLastPara="1" rIns="91425" wrap="square" tIns="91425">
            <a:noAutofit/>
          </a:bodyPr>
          <a:lstStyle/>
          <a:p>
            <a:pPr indent="0" lvl="0" marL="0" rtl="0" algn="l">
              <a:lnSpc>
                <a:spcPct val="110000"/>
              </a:lnSpc>
              <a:spcBef>
                <a:spcPts val="1500"/>
              </a:spcBef>
              <a:spcAft>
                <a:spcPts val="0"/>
              </a:spcAft>
              <a:buClr>
                <a:schemeClr val="dk1"/>
              </a:buClr>
              <a:buSzPts val="1100"/>
              <a:buFont typeface="Arial"/>
              <a:buNone/>
            </a:pPr>
            <a:r>
              <a:rPr b="1" lang="en" sz="1800">
                <a:solidFill>
                  <a:srgbClr val="E36C09"/>
                </a:solidFill>
                <a:latin typeface="Trebuchet MS"/>
                <a:ea typeface="Trebuchet MS"/>
                <a:cs typeface="Trebuchet MS"/>
                <a:sym typeface="Trebuchet MS"/>
              </a:rPr>
              <a:t>In your estimation, which of the following currently have the infrastructure required to provide long-term public access to your research data?</a:t>
            </a:r>
            <a:r>
              <a:rPr lang="en" sz="1800">
                <a:solidFill>
                  <a:srgbClr val="333333"/>
                </a:solidFill>
                <a:latin typeface="Trebuchet MS"/>
                <a:ea typeface="Trebuchet MS"/>
                <a:cs typeface="Trebuchet MS"/>
                <a:sym typeface="Trebuchet MS"/>
              </a:rPr>
              <a:t> </a:t>
            </a:r>
            <a:r>
              <a:rPr lang="en" sz="1800">
                <a:solidFill>
                  <a:srgbClr val="777777"/>
                </a:solidFill>
                <a:latin typeface="Trebuchet MS"/>
                <a:ea typeface="Trebuchet MS"/>
                <a:cs typeface="Trebuchet MS"/>
                <a:sym typeface="Trebuchet MS"/>
              </a:rPr>
              <a:t>(res_pub_infrastruct)</a:t>
            </a:r>
            <a:endParaRPr sz="1800">
              <a:solidFill>
                <a:srgbClr val="777777"/>
              </a:solidFill>
              <a:latin typeface="Trebuchet MS"/>
              <a:ea typeface="Trebuchet MS"/>
              <a:cs typeface="Trebuchet MS"/>
              <a:sym typeface="Trebuchet MS"/>
            </a:endParaRPr>
          </a:p>
          <a:p>
            <a:pPr indent="0" lvl="0" marL="0" rtl="0" algn="l">
              <a:spcBef>
                <a:spcPts val="800"/>
              </a:spcBef>
              <a:spcAft>
                <a:spcPts val="0"/>
              </a:spcAft>
              <a:buNone/>
            </a:pPr>
            <a:r>
              <a:rPr lang="en" sz="1800"/>
              <a:t>\</a:t>
            </a:r>
            <a:endParaRPr sz="1800"/>
          </a:p>
        </p:txBody>
      </p:sp>
      <p:sp>
        <p:nvSpPr>
          <p:cNvPr id="400" name="Google Shape;400;p59"/>
          <p:cNvSpPr txBox="1"/>
          <p:nvPr/>
        </p:nvSpPr>
        <p:spPr>
          <a:xfrm>
            <a:off x="444900" y="6311450"/>
            <a:ext cx="6301200" cy="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https://ndlib.github.io/PresQTNeeds/</a:t>
            </a:r>
            <a:endParaRPr/>
          </a:p>
        </p:txBody>
      </p:sp>
      <p:sp>
        <p:nvSpPr>
          <p:cNvPr id="401" name="Google Shape;401;p59"/>
          <p:cNvSpPr txBox="1"/>
          <p:nvPr/>
        </p:nvSpPr>
        <p:spPr>
          <a:xfrm>
            <a:off x="473800" y="5206725"/>
            <a:ext cx="8130000" cy="12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36C09"/>
                </a:solidFill>
              </a:rPr>
              <a:t>To compare to </a:t>
            </a:r>
            <a:r>
              <a:rPr i="1" lang="en">
                <a:solidFill>
                  <a:srgbClr val="E36C09"/>
                </a:solidFill>
              </a:rPr>
              <a:t>CNI perspectives on IR landscape see: </a:t>
            </a:r>
            <a:endParaRPr i="1">
              <a:solidFill>
                <a:srgbClr val="E36C09"/>
              </a:solidFill>
            </a:endParaRPr>
          </a:p>
          <a:p>
            <a:pPr indent="-317500" lvl="0" marL="457200" rtl="0" algn="l">
              <a:spcBef>
                <a:spcPts val="0"/>
              </a:spcBef>
              <a:spcAft>
                <a:spcPts val="0"/>
              </a:spcAft>
              <a:buSzPts val="1400"/>
              <a:buFont typeface="Calibri"/>
              <a:buChar char="●"/>
            </a:pPr>
            <a:r>
              <a:rPr lang="en" u="sng">
                <a:solidFill>
                  <a:schemeClr val="hlink"/>
                </a:solidFill>
                <a:latin typeface="Calibri"/>
                <a:ea typeface="Calibri"/>
                <a:cs typeface="Calibri"/>
                <a:sym typeface="Calibri"/>
                <a:hlinkClick r:id="rId3"/>
              </a:rPr>
              <a:t>Rethinking Institutional Repository Strategies</a:t>
            </a:r>
            <a:r>
              <a:rPr lang="en">
                <a:latin typeface="Calibri"/>
                <a:ea typeface="Calibri"/>
                <a:cs typeface="Calibri"/>
                <a:sym typeface="Calibri"/>
              </a:rPr>
              <a:t> Report of CNI executive Roundtable (May 2017)</a:t>
            </a:r>
            <a:endParaRPr>
              <a:latin typeface="Calibri"/>
              <a:ea typeface="Calibri"/>
              <a:cs typeface="Calibri"/>
              <a:sym typeface="Calibri"/>
            </a:endParaRPr>
          </a:p>
          <a:p>
            <a:pPr indent="-304800" lvl="0" marL="457200" rtl="0" algn="l">
              <a:spcBef>
                <a:spcPts val="0"/>
              </a:spcBef>
              <a:spcAft>
                <a:spcPts val="0"/>
              </a:spcAft>
              <a:buSzPts val="1200"/>
              <a:buFont typeface="Lora"/>
              <a:buChar char="●"/>
            </a:pPr>
            <a:r>
              <a:rPr lang="en" u="sng">
                <a:solidFill>
                  <a:schemeClr val="hlink"/>
                </a:solidFill>
                <a:highlight>
                  <a:srgbClr val="F9F9F9"/>
                </a:highlight>
                <a:latin typeface="Calibri"/>
                <a:ea typeface="Calibri"/>
                <a:cs typeface="Calibri"/>
                <a:sym typeface="Calibri"/>
                <a:hlinkClick r:id="rId4"/>
              </a:rPr>
              <a:t>Institutional Repository Strategies: What We Learned at the Executive Roundtables</a:t>
            </a:r>
            <a:r>
              <a:rPr lang="en">
                <a:solidFill>
                  <a:schemeClr val="dk1"/>
                </a:solidFill>
                <a:highlight>
                  <a:srgbClr val="F9F9F9"/>
                </a:highlight>
                <a:latin typeface="Calibri"/>
                <a:ea typeface="Calibri"/>
                <a:cs typeface="Calibri"/>
                <a:sym typeface="Calibri"/>
              </a:rPr>
              <a:t> (March '17)</a:t>
            </a:r>
            <a:r>
              <a:rPr lang="en" sz="1200">
                <a:solidFill>
                  <a:schemeClr val="dk1"/>
                </a:solidFill>
                <a:highlight>
                  <a:srgbClr val="F9F9F9"/>
                </a:highlight>
                <a:latin typeface="Lora"/>
                <a:ea typeface="Lora"/>
                <a:cs typeface="Lora"/>
                <a:sym typeface="Lora"/>
              </a:rPr>
              <a:t> </a:t>
            </a:r>
            <a:endParaRPr/>
          </a:p>
        </p:txBody>
      </p:sp>
      <p:pic>
        <p:nvPicPr>
          <p:cNvPr id="402" name="Google Shape;402;p59"/>
          <p:cNvPicPr preferRelativeResize="0"/>
          <p:nvPr/>
        </p:nvPicPr>
        <p:blipFill>
          <a:blip r:embed="rId5">
            <a:alphaModFix/>
          </a:blip>
          <a:stretch>
            <a:fillRect/>
          </a:stretch>
        </p:blipFill>
        <p:spPr>
          <a:xfrm>
            <a:off x="148950" y="1267025"/>
            <a:ext cx="8929725" cy="390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46C0A"/>
                </a:solidFill>
                <a:latin typeface="Trebuchet MS"/>
                <a:ea typeface="Trebuchet MS"/>
                <a:cs typeface="Trebuchet MS"/>
                <a:sym typeface="Trebuchet MS"/>
              </a:rPr>
              <a:t>Where’d my Data go? </a:t>
            </a:r>
            <a:endParaRPr>
              <a:solidFill>
                <a:srgbClr val="E46C0A"/>
              </a:solidFill>
              <a:latin typeface="Trebuchet MS"/>
              <a:ea typeface="Trebuchet MS"/>
              <a:cs typeface="Trebuchet MS"/>
              <a:sym typeface="Trebuchet MS"/>
            </a:endParaRPr>
          </a:p>
        </p:txBody>
      </p:sp>
      <p:pic>
        <p:nvPicPr>
          <p:cNvPr id="408" name="Google Shape;408;p60"/>
          <p:cNvPicPr preferRelativeResize="0"/>
          <p:nvPr/>
        </p:nvPicPr>
        <p:blipFill>
          <a:blip r:embed="rId3">
            <a:alphaModFix/>
          </a:blip>
          <a:stretch>
            <a:fillRect/>
          </a:stretch>
        </p:blipFill>
        <p:spPr>
          <a:xfrm>
            <a:off x="871950" y="1356867"/>
            <a:ext cx="6156654" cy="5196334"/>
          </a:xfrm>
          <a:prstGeom prst="rect">
            <a:avLst/>
          </a:prstGeom>
          <a:noFill/>
          <a:ln>
            <a:noFill/>
          </a:ln>
        </p:spPr>
      </p:pic>
      <p:grpSp>
        <p:nvGrpSpPr>
          <p:cNvPr id="409" name="Google Shape;409;p60"/>
          <p:cNvGrpSpPr/>
          <p:nvPr/>
        </p:nvGrpSpPr>
        <p:grpSpPr>
          <a:xfrm>
            <a:off x="2453296" y="2521354"/>
            <a:ext cx="6690703" cy="2563391"/>
            <a:chOff x="993769" y="1691911"/>
            <a:chExt cx="8719800" cy="3350400"/>
          </a:xfrm>
        </p:grpSpPr>
        <p:sp>
          <p:nvSpPr>
            <p:cNvPr id="410" name="Google Shape;410;p60"/>
            <p:cNvSpPr/>
            <p:nvPr/>
          </p:nvSpPr>
          <p:spPr>
            <a:xfrm>
              <a:off x="993769" y="1691911"/>
              <a:ext cx="8719800" cy="3350400"/>
            </a:xfrm>
            <a:prstGeom prst="wedgeRoundRectCallout">
              <a:avLst>
                <a:gd fmla="val -51490" name="adj1"/>
                <a:gd fmla="val 6754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60"/>
            <p:cNvPicPr preferRelativeResize="0"/>
            <p:nvPr/>
          </p:nvPicPr>
          <p:blipFill>
            <a:blip r:embed="rId4">
              <a:alphaModFix/>
            </a:blip>
            <a:stretch>
              <a:fillRect/>
            </a:stretch>
          </p:blipFill>
          <p:spPr>
            <a:xfrm>
              <a:off x="1303199" y="1922767"/>
              <a:ext cx="8126550" cy="28207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1"/>
          <p:cNvSpPr txBox="1"/>
          <p:nvPr>
            <p:ph type="title"/>
          </p:nvPr>
        </p:nvSpPr>
        <p:spPr>
          <a:xfrm>
            <a:off x="311700" y="287387"/>
            <a:ext cx="85206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200" u="none" cap="none" strike="noStrike">
                <a:solidFill>
                  <a:srgbClr val="E36C09"/>
                </a:solidFill>
                <a:latin typeface="Trebuchet MS"/>
                <a:ea typeface="Trebuchet MS"/>
                <a:cs typeface="Trebuchet MS"/>
                <a:sym typeface="Trebuchet MS"/>
              </a:rPr>
              <a:t>Repository and Tool Agnostic Solutions</a:t>
            </a:r>
            <a:r>
              <a:rPr b="0" i="0" lang="en" sz="3200" u="none" cap="none" strike="noStrike">
                <a:solidFill>
                  <a:schemeClr val="dk1"/>
                </a:solidFill>
                <a:latin typeface="Arial"/>
                <a:ea typeface="Arial"/>
                <a:cs typeface="Arial"/>
                <a:sym typeface="Arial"/>
              </a:rPr>
              <a:t>	</a:t>
            </a:r>
            <a:r>
              <a:rPr b="0" i="0" lang="en" sz="2800" u="none" cap="none" strike="noStrike">
                <a:solidFill>
                  <a:schemeClr val="dk1"/>
                </a:solidFill>
                <a:latin typeface="Arial"/>
                <a:ea typeface="Arial"/>
                <a:cs typeface="Arial"/>
                <a:sym typeface="Arial"/>
              </a:rPr>
              <a:t>	</a:t>
            </a:r>
            <a:endParaRPr b="0" i="0" sz="2800" u="none" cap="none" strike="noStrike">
              <a:solidFill>
                <a:schemeClr val="dk1"/>
              </a:solidFill>
              <a:latin typeface="Arial"/>
              <a:ea typeface="Arial"/>
              <a:cs typeface="Arial"/>
              <a:sym typeface="Arial"/>
            </a:endParaRPr>
          </a:p>
        </p:txBody>
      </p:sp>
      <p:pic>
        <p:nvPicPr>
          <p:cNvPr id="417" name="Google Shape;417;p61"/>
          <p:cNvPicPr preferRelativeResize="0"/>
          <p:nvPr/>
        </p:nvPicPr>
        <p:blipFill rotWithShape="1">
          <a:blip r:embed="rId3">
            <a:alphaModFix/>
          </a:blip>
          <a:srcRect b="-1859" l="0" r="0" t="1860"/>
          <a:stretch/>
        </p:blipFill>
        <p:spPr>
          <a:xfrm>
            <a:off x="413088" y="975875"/>
            <a:ext cx="8317827" cy="3225895"/>
          </a:xfrm>
          <a:prstGeom prst="rect">
            <a:avLst/>
          </a:prstGeom>
          <a:noFill/>
          <a:ln>
            <a:noFill/>
          </a:ln>
        </p:spPr>
      </p:pic>
      <p:sp>
        <p:nvSpPr>
          <p:cNvPr id="418" name="Google Shape;418;p61"/>
          <p:cNvSpPr/>
          <p:nvPr/>
        </p:nvSpPr>
        <p:spPr>
          <a:xfrm>
            <a:off x="311699" y="4066755"/>
            <a:ext cx="8317819" cy="221599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600"/>
              <a:buFont typeface="Arial"/>
              <a:buChar char="•"/>
            </a:pPr>
            <a:r>
              <a:rPr b="0" i="0" lang="en" sz="2400" u="none" cap="none" strike="noStrike">
                <a:solidFill>
                  <a:schemeClr val="dk1"/>
                </a:solidFill>
                <a:latin typeface="Calibri"/>
                <a:ea typeface="Calibri"/>
                <a:cs typeface="Calibri"/>
                <a:sym typeface="Calibri"/>
              </a:rPr>
              <a:t>Open design of tools and services using standards</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720"/>
              </a:spcBef>
              <a:spcAft>
                <a:spcPts val="0"/>
              </a:spcAft>
              <a:buClr>
                <a:schemeClr val="dk1"/>
              </a:buClr>
              <a:buSzPts val="3600"/>
              <a:buFont typeface="Arial"/>
              <a:buChar char="•"/>
            </a:pPr>
            <a:r>
              <a:rPr b="0" i="0" lang="en" sz="2400" u="none" cap="none" strike="noStrike">
                <a:solidFill>
                  <a:srgbClr val="000000"/>
                </a:solidFill>
                <a:latin typeface="Arial"/>
                <a:ea typeface="Arial"/>
                <a:cs typeface="Arial"/>
                <a:sym typeface="Arial"/>
              </a:rPr>
              <a:t>I</a:t>
            </a:r>
            <a:r>
              <a:rPr b="0" i="0" lang="en" sz="2400" u="none" cap="none" strike="noStrike">
                <a:solidFill>
                  <a:schemeClr val="dk1"/>
                </a:solidFill>
                <a:latin typeface="Calibri"/>
                <a:ea typeface="Calibri"/>
                <a:cs typeface="Calibri"/>
                <a:sym typeface="Calibri"/>
              </a:rPr>
              <a:t>ntegrate with workflows, tools, and virtual environments</a:t>
            </a:r>
            <a:endParaRPr/>
          </a:p>
          <a:p>
            <a:pPr indent="-342900" lvl="0" marL="342900" marR="0" rtl="0" algn="l">
              <a:lnSpc>
                <a:spcPct val="100000"/>
              </a:lnSpc>
              <a:spcBef>
                <a:spcPts val="720"/>
              </a:spcBef>
              <a:spcAft>
                <a:spcPts val="0"/>
              </a:spcAft>
              <a:buClr>
                <a:schemeClr val="dk1"/>
              </a:buClr>
              <a:buSzPts val="3600"/>
              <a:buFont typeface="Arial"/>
              <a:buChar char="•"/>
            </a:pPr>
            <a:r>
              <a:rPr b="0" i="0" lang="en" sz="2400" u="none" cap="none" strike="noStrike">
                <a:solidFill>
                  <a:srgbClr val="000000"/>
                </a:solidFill>
                <a:latin typeface="Arial"/>
                <a:ea typeface="Arial"/>
                <a:cs typeface="Arial"/>
                <a:sym typeface="Arial"/>
              </a:rPr>
              <a:t>Priority Focus Areas</a:t>
            </a:r>
            <a:endParaRPr/>
          </a:p>
          <a:p>
            <a:pPr indent="0" lvl="0" marL="0" marR="0" rtl="0" algn="l">
              <a:lnSpc>
                <a:spcPct val="100000"/>
              </a:lnSpc>
              <a:spcBef>
                <a:spcPts val="720"/>
              </a:spcBef>
              <a:spcAft>
                <a:spcPts val="0"/>
              </a:spcAft>
              <a:buNone/>
            </a:pPr>
            <a:r>
              <a:rPr b="0" i="0" lang="en" sz="2400" u="none" cap="none" strike="noStrike">
                <a:solidFill>
                  <a:srgbClr val="45818E"/>
                </a:solidFill>
                <a:latin typeface="Noto Sans Symbols"/>
                <a:ea typeface="Noto Sans Symbols"/>
                <a:cs typeface="Noto Sans Symbols"/>
                <a:sym typeface="Noto Sans Symbols"/>
              </a:rPr>
              <a:t>➔</a:t>
            </a:r>
            <a:r>
              <a:rPr b="0" i="0" lang="en" sz="2400" u="none" cap="none" strike="noStrike">
                <a:solidFill>
                  <a:srgbClr val="45818E"/>
                </a:solidFill>
                <a:latin typeface="Calibri"/>
                <a:ea typeface="Calibri"/>
                <a:cs typeface="Calibri"/>
                <a:sym typeface="Calibri"/>
              </a:rPr>
              <a:t> </a:t>
            </a:r>
            <a:r>
              <a:rPr b="0" i="0" lang="en" sz="2400" u="none" cap="none" strike="noStrike">
                <a:solidFill>
                  <a:schemeClr val="dk1"/>
                </a:solidFill>
                <a:latin typeface="Calibri"/>
                <a:ea typeface="Calibri"/>
                <a:cs typeface="Calibri"/>
                <a:sym typeface="Calibri"/>
              </a:rPr>
              <a:t>Available for anyone to ad</a:t>
            </a:r>
            <a:r>
              <a:rPr b="0" i="0" lang="en" sz="2400" u="none" cap="none" strike="noStrike">
                <a:solidFill>
                  <a:srgbClr val="000000"/>
                </a:solidFill>
                <a:latin typeface="Arial"/>
                <a:ea typeface="Arial"/>
                <a:cs typeface="Arial"/>
                <a:sym typeface="Arial"/>
              </a:rPr>
              <a:t>opt what they need and build upon it</a:t>
            </a:r>
            <a:r>
              <a:rPr b="0" i="0" lang="en" sz="2400" u="none" cap="none" strike="noStrike">
                <a:solidFill>
                  <a:schemeClr val="dk1"/>
                </a:solidFill>
                <a:latin typeface="Calibri"/>
                <a:ea typeface="Calibri"/>
                <a:cs typeface="Calibri"/>
                <a:sym typeface="Calibri"/>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2"/>
          <p:cNvSpPr txBox="1"/>
          <p:nvPr>
            <p:ph type="title"/>
          </p:nvPr>
        </p:nvSpPr>
        <p:spPr>
          <a:xfrm>
            <a:off x="457200" y="2613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46C0A"/>
              </a:buClr>
              <a:buSzPts val="4400"/>
              <a:buFont typeface="Calibri"/>
              <a:buNone/>
            </a:pPr>
            <a:r>
              <a:rPr b="1" i="0" lang="en" sz="2800" u="none" cap="none" strike="noStrike">
                <a:solidFill>
                  <a:srgbClr val="E46C0A"/>
                </a:solidFill>
                <a:latin typeface="Trebuchet MS"/>
                <a:ea typeface="Trebuchet MS"/>
                <a:cs typeface="Trebuchet MS"/>
                <a:sym typeface="Trebuchet MS"/>
              </a:rPr>
              <a:t>Open Design Goals</a:t>
            </a:r>
            <a:endParaRPr b="1" i="0" sz="2800" u="none" cap="none" strike="noStrike">
              <a:solidFill>
                <a:srgbClr val="E46C0A"/>
              </a:solidFill>
              <a:latin typeface="Trebuchet MS"/>
              <a:ea typeface="Trebuchet MS"/>
              <a:cs typeface="Trebuchet MS"/>
              <a:sym typeface="Trebuchet MS"/>
            </a:endParaRPr>
          </a:p>
        </p:txBody>
      </p:sp>
      <p:sp>
        <p:nvSpPr>
          <p:cNvPr id="424" name="Google Shape;424;p62"/>
          <p:cNvSpPr txBox="1"/>
          <p:nvPr>
            <p:ph idx="1" type="body"/>
          </p:nvPr>
        </p:nvSpPr>
        <p:spPr>
          <a:xfrm>
            <a:off x="457200" y="969822"/>
            <a:ext cx="8229600" cy="4525963"/>
          </a:xfrm>
          <a:prstGeom prst="rect">
            <a:avLst/>
          </a:prstGeom>
          <a:noFill/>
          <a:ln>
            <a:noFill/>
          </a:ln>
        </p:spPr>
        <p:txBody>
          <a:bodyPr anchorCtr="0" anchor="t" bIns="45700" lIns="91425" spcFirstLastPara="1" rIns="91425" wrap="square" tIns="45700">
            <a:noAutofit/>
          </a:bodyPr>
          <a:lstStyle/>
          <a:p>
            <a:pPr indent="-279400" lvl="0" marL="342900" marR="0" rtl="0" algn="l">
              <a:lnSpc>
                <a:spcPct val="115000"/>
              </a:lnSpc>
              <a:spcBef>
                <a:spcPts val="0"/>
              </a:spcBef>
              <a:spcAft>
                <a:spcPts val="0"/>
              </a:spcAft>
              <a:buClr>
                <a:srgbClr val="974806"/>
              </a:buClr>
              <a:buSzPts val="2200"/>
              <a:buFont typeface="Arial"/>
              <a:buChar char="•"/>
            </a:pPr>
            <a:r>
              <a:rPr b="0" i="0" lang="en" sz="2200" u="none" cap="none" strike="noStrike">
                <a:solidFill>
                  <a:schemeClr val="dk1"/>
                </a:solidFill>
                <a:latin typeface="Calibri"/>
                <a:ea typeface="Calibri"/>
                <a:cs typeface="Calibri"/>
                <a:sym typeface="Calibri"/>
              </a:rPr>
              <a:t>The PresQT services </a:t>
            </a:r>
            <a:r>
              <a:rPr b="1" i="0" lang="en" sz="2200" u="none" cap="none" strike="noStrike">
                <a:solidFill>
                  <a:schemeClr val="dk1"/>
                </a:solidFill>
                <a:latin typeface="Calibri"/>
                <a:ea typeface="Calibri"/>
                <a:cs typeface="Calibri"/>
                <a:sym typeface="Calibri"/>
              </a:rPr>
              <a:t>will not be standalone solutions </a:t>
            </a:r>
            <a:r>
              <a:rPr b="0" i="0" lang="en" sz="2200" u="none" cap="none" strike="noStrike">
                <a:solidFill>
                  <a:schemeClr val="dk1"/>
                </a:solidFill>
                <a:latin typeface="Calibri"/>
                <a:ea typeface="Calibri"/>
                <a:cs typeface="Calibri"/>
                <a:sym typeface="Calibri"/>
              </a:rPr>
              <a:t>but extend the preservation tool landscape in a way that stakeholders like researchers and librarians can keep working in their chosen computational environment and  receive additional features instead of having to switch to a different software. PresQT services form the connection between tools, workflows and databases to existing repositories.</a:t>
            </a:r>
            <a:endParaRPr sz="2200"/>
          </a:p>
          <a:p>
            <a:pPr indent="-279400" lvl="0" marL="342900" marR="0" rtl="0" algn="l">
              <a:lnSpc>
                <a:spcPct val="115000"/>
              </a:lnSpc>
              <a:spcBef>
                <a:spcPts val="0"/>
              </a:spcBef>
              <a:spcAft>
                <a:spcPts val="0"/>
              </a:spcAft>
              <a:buClr>
                <a:srgbClr val="974806"/>
              </a:buClr>
              <a:buSzPts val="2200"/>
              <a:buFont typeface="Arial"/>
              <a:buChar char="•"/>
            </a:pPr>
            <a:r>
              <a:rPr b="0" i="0" lang="en" sz="2200" u="none" cap="none" strike="noStrike">
                <a:solidFill>
                  <a:schemeClr val="dk1"/>
                </a:solidFill>
                <a:latin typeface="Calibri"/>
                <a:ea typeface="Calibri"/>
                <a:cs typeface="Calibri"/>
                <a:sym typeface="Calibri"/>
              </a:rPr>
              <a:t>Additional preservation features in tools, workflows and repositories should be </a:t>
            </a:r>
            <a:r>
              <a:rPr b="1" i="0" lang="en" sz="2200" u="none" cap="none" strike="noStrike">
                <a:solidFill>
                  <a:schemeClr val="dk1"/>
                </a:solidFill>
                <a:latin typeface="Calibri"/>
                <a:ea typeface="Calibri"/>
                <a:cs typeface="Calibri"/>
                <a:sym typeface="Calibri"/>
              </a:rPr>
              <a:t>easily integrable via standard APIs</a:t>
            </a:r>
            <a:r>
              <a:rPr b="0" i="0" lang="en" sz="2200" u="none" cap="none" strike="noStrike">
                <a:solidFill>
                  <a:schemeClr val="dk1"/>
                </a:solidFill>
                <a:latin typeface="Calibri"/>
                <a:ea typeface="Calibri"/>
                <a:cs typeface="Calibri"/>
                <a:sym typeface="Calibri"/>
              </a:rPr>
              <a:t>.</a:t>
            </a:r>
            <a:endParaRPr sz="2200"/>
          </a:p>
          <a:p>
            <a:pPr indent="-279400" lvl="0" marL="342900" marR="0" rtl="0" algn="l">
              <a:lnSpc>
                <a:spcPct val="115000"/>
              </a:lnSpc>
              <a:spcBef>
                <a:spcPts val="0"/>
              </a:spcBef>
              <a:spcAft>
                <a:spcPts val="0"/>
              </a:spcAft>
              <a:buClr>
                <a:srgbClr val="974806"/>
              </a:buClr>
              <a:buSzPts val="2200"/>
              <a:buFont typeface="Arial"/>
              <a:buChar char="•"/>
            </a:pPr>
            <a:r>
              <a:rPr b="0" i="0" lang="en" sz="2200" u="none" cap="none" strike="noStrike">
                <a:solidFill>
                  <a:schemeClr val="dk1"/>
                </a:solidFill>
                <a:latin typeface="Calibri"/>
                <a:ea typeface="Calibri"/>
                <a:cs typeface="Calibri"/>
                <a:sym typeface="Calibri"/>
              </a:rPr>
              <a:t>To assure a wide uptake in the community and to lower the barrier for using the novel features, we will assure a </a:t>
            </a:r>
            <a:r>
              <a:rPr b="1" i="0" lang="en" sz="2200" u="none" cap="none" strike="noStrike">
                <a:solidFill>
                  <a:schemeClr val="dk1"/>
                </a:solidFill>
                <a:latin typeface="Calibri"/>
                <a:ea typeface="Calibri"/>
                <a:cs typeface="Calibri"/>
                <a:sym typeface="Calibri"/>
              </a:rPr>
              <a:t>user-centered design and collaborative development. </a:t>
            </a:r>
            <a:endParaRPr b="0" i="0" sz="2200" u="none" cap="none" strike="noStrike">
              <a:solidFill>
                <a:schemeClr val="dk1"/>
              </a:solidFill>
              <a:latin typeface="Calibri"/>
              <a:ea typeface="Calibri"/>
              <a:cs typeface="Calibri"/>
              <a:sym typeface="Calibri"/>
            </a:endParaRPr>
          </a:p>
        </p:txBody>
      </p:sp>
      <p:sp>
        <p:nvSpPr>
          <p:cNvPr id="425" name="Google Shape;425;p62"/>
          <p:cNvSpPr/>
          <p:nvPr/>
        </p:nvSpPr>
        <p:spPr>
          <a:xfrm>
            <a:off x="0" y="6165304"/>
            <a:ext cx="9144000" cy="692696"/>
          </a:xfrm>
          <a:prstGeom prst="rect">
            <a:avLst/>
          </a:prstGeom>
          <a:solidFill>
            <a:srgbClr val="E36C0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000000"/>
              </a:buClr>
              <a:buSzPts val="3600"/>
              <a:buFont typeface="Arial"/>
              <a:buNone/>
            </a:pPr>
            <a:r>
              <a:rPr b="0" i="0" lang="en" sz="3600" u="none" cap="none" strike="noStrike">
                <a:solidFill>
                  <a:srgbClr val="FFFFFF"/>
                </a:solidFill>
                <a:latin typeface="Calibri"/>
                <a:ea typeface="Calibri"/>
                <a:cs typeface="Calibri"/>
                <a:sym typeface="Calibri"/>
              </a:rPr>
              <a:t>Hesburgh Libraries</a:t>
            </a:r>
            <a:endParaRPr b="0" i="0" sz="1400" u="none" cap="none" strike="noStrike">
              <a:solidFill>
                <a:srgbClr val="000000"/>
              </a:solidFill>
              <a:latin typeface="Arial"/>
              <a:ea typeface="Arial"/>
              <a:cs typeface="Arial"/>
              <a:sym typeface="Arial"/>
            </a:endParaRPr>
          </a:p>
        </p:txBody>
      </p:sp>
      <p:pic>
        <p:nvPicPr>
          <p:cNvPr descr="crc_logo_white_m.png" id="426" name="Google Shape;426;p62"/>
          <p:cNvPicPr preferRelativeResize="0"/>
          <p:nvPr/>
        </p:nvPicPr>
        <p:blipFill rotWithShape="1">
          <a:blip r:embed="rId3">
            <a:alphaModFix/>
          </a:blip>
          <a:srcRect b="0" l="0" r="0" t="0"/>
          <a:stretch/>
        </p:blipFill>
        <p:spPr>
          <a:xfrm>
            <a:off x="7380312" y="6180124"/>
            <a:ext cx="1763688" cy="681959"/>
          </a:xfrm>
          <a:prstGeom prst="rect">
            <a:avLst/>
          </a:prstGeom>
          <a:noFill/>
          <a:ln>
            <a:noFill/>
          </a:ln>
        </p:spPr>
      </p:pic>
      <p:pic>
        <p:nvPicPr>
          <p:cNvPr descr="ND_mark_white_L.png" id="427" name="Google Shape;427;p62"/>
          <p:cNvPicPr preferRelativeResize="0"/>
          <p:nvPr/>
        </p:nvPicPr>
        <p:blipFill rotWithShape="1">
          <a:blip r:embed="rId4">
            <a:alphaModFix/>
          </a:blip>
          <a:srcRect b="0" l="0" r="0" t="0"/>
          <a:stretch/>
        </p:blipFill>
        <p:spPr>
          <a:xfrm>
            <a:off x="35496" y="6214943"/>
            <a:ext cx="2520280" cy="5897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3"/>
          <p:cNvSpPr/>
          <p:nvPr/>
        </p:nvSpPr>
        <p:spPr>
          <a:xfrm>
            <a:off x="0" y="6165304"/>
            <a:ext cx="9144000" cy="692696"/>
          </a:xfrm>
          <a:prstGeom prst="rect">
            <a:avLst/>
          </a:prstGeom>
          <a:solidFill>
            <a:srgbClr val="E36C0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000000"/>
              </a:buClr>
              <a:buSzPts val="3600"/>
              <a:buFont typeface="Arial"/>
              <a:buNone/>
            </a:pPr>
            <a:r>
              <a:rPr b="0" i="0" lang="en" sz="3600" u="none" cap="none" strike="noStrike">
                <a:solidFill>
                  <a:srgbClr val="FFFFFF"/>
                </a:solidFill>
                <a:latin typeface="Calibri"/>
                <a:ea typeface="Calibri"/>
                <a:cs typeface="Calibri"/>
                <a:sym typeface="Calibri"/>
              </a:rPr>
              <a:t>Hesburgh Libraries</a:t>
            </a:r>
            <a:endParaRPr b="0" i="0" sz="1400" u="none" cap="none" strike="noStrike">
              <a:solidFill>
                <a:srgbClr val="000000"/>
              </a:solidFill>
              <a:latin typeface="Arial"/>
              <a:ea typeface="Arial"/>
              <a:cs typeface="Arial"/>
              <a:sym typeface="Arial"/>
            </a:endParaRPr>
          </a:p>
        </p:txBody>
      </p:sp>
      <p:pic>
        <p:nvPicPr>
          <p:cNvPr descr="crc_logo_white_m.png" id="433" name="Google Shape;433;p63"/>
          <p:cNvPicPr preferRelativeResize="0"/>
          <p:nvPr/>
        </p:nvPicPr>
        <p:blipFill rotWithShape="1">
          <a:blip r:embed="rId3">
            <a:alphaModFix/>
          </a:blip>
          <a:srcRect b="0" l="0" r="0" t="0"/>
          <a:stretch/>
        </p:blipFill>
        <p:spPr>
          <a:xfrm>
            <a:off x="7380312" y="6180124"/>
            <a:ext cx="1763688" cy="681959"/>
          </a:xfrm>
          <a:prstGeom prst="rect">
            <a:avLst/>
          </a:prstGeom>
          <a:noFill/>
          <a:ln>
            <a:noFill/>
          </a:ln>
        </p:spPr>
      </p:pic>
      <p:pic>
        <p:nvPicPr>
          <p:cNvPr descr="ND_mark_white_L.png" id="434" name="Google Shape;434;p63"/>
          <p:cNvPicPr preferRelativeResize="0"/>
          <p:nvPr/>
        </p:nvPicPr>
        <p:blipFill rotWithShape="1">
          <a:blip r:embed="rId4">
            <a:alphaModFix/>
          </a:blip>
          <a:srcRect b="0" l="0" r="0" t="0"/>
          <a:stretch/>
        </p:blipFill>
        <p:spPr>
          <a:xfrm>
            <a:off x="35496" y="6214943"/>
            <a:ext cx="2520280" cy="589746"/>
          </a:xfrm>
          <a:prstGeom prst="rect">
            <a:avLst/>
          </a:prstGeom>
          <a:noFill/>
          <a:ln>
            <a:noFill/>
          </a:ln>
        </p:spPr>
      </p:pic>
      <p:sp>
        <p:nvSpPr>
          <p:cNvPr id="435" name="Google Shape;435;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 sz="4400" u="none" cap="none" strike="noStrike">
                <a:solidFill>
                  <a:srgbClr val="E36C09"/>
                </a:solidFill>
                <a:latin typeface="Trebuchet MS"/>
                <a:ea typeface="Trebuchet MS"/>
                <a:cs typeface="Trebuchet MS"/>
                <a:sym typeface="Trebuchet MS"/>
              </a:rPr>
              <a:t>Collaborative Effort</a:t>
            </a:r>
            <a:endParaRPr b="1" i="0" sz="4400" u="none" cap="none" strike="noStrike">
              <a:solidFill>
                <a:srgbClr val="E36C09"/>
              </a:solidFill>
              <a:latin typeface="Trebuchet MS"/>
              <a:ea typeface="Trebuchet MS"/>
              <a:cs typeface="Trebuchet MS"/>
              <a:sym typeface="Trebuchet MS"/>
            </a:endParaRPr>
          </a:p>
        </p:txBody>
      </p:sp>
      <p:sp>
        <p:nvSpPr>
          <p:cNvPr id="436" name="Google Shape;436;p63"/>
          <p:cNvSpPr/>
          <p:nvPr/>
        </p:nvSpPr>
        <p:spPr>
          <a:xfrm>
            <a:off x="4090211" y="4091799"/>
            <a:ext cx="612000" cy="1424100"/>
          </a:xfrm>
          <a:prstGeom prst="upArrow">
            <a:avLst>
              <a:gd fmla="val 50000" name="adj1"/>
              <a:gd fmla="val 50000" name="adj2"/>
            </a:avLst>
          </a:prstGeom>
          <a:gradFill>
            <a:gsLst>
              <a:gs pos="0">
                <a:srgbClr val="7DC3D6"/>
              </a:gs>
              <a:gs pos="100000">
                <a:srgbClr val="398397"/>
              </a:gs>
            </a:gsLst>
            <a:path path="circle">
              <a:fillToRect b="50%" l="50%" r="50%" t="50%"/>
            </a:path>
            <a:tileRect/>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5818E"/>
              </a:solidFill>
              <a:latin typeface="Calibri"/>
              <a:ea typeface="Calibri"/>
              <a:cs typeface="Calibri"/>
              <a:sym typeface="Calibri"/>
            </a:endParaRPr>
          </a:p>
        </p:txBody>
      </p:sp>
      <p:sp>
        <p:nvSpPr>
          <p:cNvPr id="437" name="Google Shape;437;p63"/>
          <p:cNvSpPr txBox="1"/>
          <p:nvPr/>
        </p:nvSpPr>
        <p:spPr>
          <a:xfrm>
            <a:off x="4684516" y="4170800"/>
            <a:ext cx="4330200" cy="142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45818E"/>
                </a:solidFill>
                <a:latin typeface="Calibri"/>
                <a:ea typeface="Calibri"/>
                <a:cs typeface="Calibri"/>
                <a:sym typeface="Calibri"/>
              </a:rPr>
              <a:t>Where we are now – Toward end of planning grant, the two workshops are concluded, Survey Results Shared, Implementation grant has started, Kick-off meeting at ND </a:t>
            </a:r>
            <a:r>
              <a:rPr lang="en" sz="1800">
                <a:solidFill>
                  <a:srgbClr val="45818E"/>
                </a:solidFill>
                <a:latin typeface="Calibri"/>
                <a:ea typeface="Calibri"/>
                <a:cs typeface="Calibri"/>
                <a:sym typeface="Calibri"/>
              </a:rPr>
              <a:t>conducted.</a:t>
            </a:r>
            <a:endParaRPr b="0" i="0" sz="1800" u="none" cap="none" strike="noStrike">
              <a:solidFill>
                <a:srgbClr val="45818E"/>
              </a:solidFill>
              <a:latin typeface="Calibri"/>
              <a:ea typeface="Calibri"/>
              <a:cs typeface="Calibri"/>
              <a:sym typeface="Calibri"/>
            </a:endParaRPr>
          </a:p>
        </p:txBody>
      </p:sp>
      <p:pic>
        <p:nvPicPr>
          <p:cNvPr descr="Screen Shot 2018-07-10 at 9.51.48 AM.png" id="438" name="Google Shape;438;p63"/>
          <p:cNvPicPr preferRelativeResize="0"/>
          <p:nvPr/>
        </p:nvPicPr>
        <p:blipFill rotWithShape="1">
          <a:blip r:embed="rId5">
            <a:alphaModFix/>
          </a:blip>
          <a:srcRect b="0" l="0" r="0" t="0"/>
          <a:stretch/>
        </p:blipFill>
        <p:spPr>
          <a:xfrm>
            <a:off x="279400" y="1417638"/>
            <a:ext cx="8572500" cy="2527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4"/>
          <p:cNvSpPr txBox="1"/>
          <p:nvPr>
            <p:ph type="title"/>
          </p:nvPr>
        </p:nvSpPr>
        <p:spPr>
          <a:xfrm>
            <a:off x="311700" y="287387"/>
            <a:ext cx="85206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200" u="none" cap="none" strike="noStrike">
                <a:solidFill>
                  <a:srgbClr val="E36C09"/>
                </a:solidFill>
                <a:latin typeface="Trebuchet MS"/>
                <a:ea typeface="Trebuchet MS"/>
                <a:cs typeface="Trebuchet MS"/>
                <a:sym typeface="Trebuchet MS"/>
              </a:rPr>
              <a:t>Partners and Committed Collaborations </a:t>
            </a:r>
            <a:r>
              <a:rPr b="0" i="0" lang="en" sz="3200" u="none" cap="none" strike="noStrike">
                <a:solidFill>
                  <a:schemeClr val="dk1"/>
                </a:solidFill>
                <a:latin typeface="Arial"/>
                <a:ea typeface="Arial"/>
                <a:cs typeface="Arial"/>
                <a:sym typeface="Arial"/>
              </a:rPr>
              <a:t>	</a:t>
            </a:r>
            <a:r>
              <a:rPr b="0" i="0" lang="en" sz="2800" u="none" cap="none" strike="noStrike">
                <a:solidFill>
                  <a:schemeClr val="dk1"/>
                </a:solidFill>
                <a:latin typeface="Arial"/>
                <a:ea typeface="Arial"/>
                <a:cs typeface="Arial"/>
                <a:sym typeface="Arial"/>
              </a:rPr>
              <a:t>	</a:t>
            </a:r>
            <a:endParaRPr b="0" i="0" sz="2800" u="none" cap="none" strike="noStrike">
              <a:solidFill>
                <a:schemeClr val="dk1"/>
              </a:solidFill>
              <a:latin typeface="Arial"/>
              <a:ea typeface="Arial"/>
              <a:cs typeface="Arial"/>
              <a:sym typeface="Arial"/>
            </a:endParaRPr>
          </a:p>
        </p:txBody>
      </p:sp>
      <p:sp>
        <p:nvSpPr>
          <p:cNvPr id="444" name="Google Shape;444;p64"/>
          <p:cNvSpPr/>
          <p:nvPr/>
        </p:nvSpPr>
        <p:spPr>
          <a:xfrm>
            <a:off x="311700" y="1266947"/>
            <a:ext cx="8317819" cy="60016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Calibri"/>
                <a:ea typeface="Calibri"/>
                <a:cs typeface="Calibri"/>
                <a:sym typeface="Calibri"/>
              </a:rPr>
              <a:t>Funded sub-awardees</a:t>
            </a:r>
            <a:endParaRPr sz="2200">
              <a:solidFill>
                <a:schemeClr val="dk1"/>
              </a:solidFill>
              <a:latin typeface="Calibri"/>
              <a:ea typeface="Calibri"/>
              <a:cs typeface="Calibri"/>
              <a:sym typeface="Calibri"/>
            </a:endParaRPr>
          </a:p>
          <a:p>
            <a:pPr indent="-254000" lvl="0" marL="3429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Calibri"/>
                <a:ea typeface="Calibri"/>
                <a:cs typeface="Calibri"/>
                <a:sym typeface="Calibri"/>
              </a:rPr>
              <a:t>Sheridan Libraries, Johns Hopkins University</a:t>
            </a:r>
            <a:endParaRPr sz="2200"/>
          </a:p>
          <a:p>
            <a:pPr indent="-254000" lvl="0" marL="3429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Calibri"/>
                <a:ea typeface="Calibri"/>
                <a:cs typeface="Calibri"/>
                <a:sym typeface="Calibri"/>
              </a:rPr>
              <a:t>NDS</a:t>
            </a:r>
            <a:endParaRPr sz="2200"/>
          </a:p>
          <a:p>
            <a:pPr indent="-254000" lvl="0" marL="3429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Calibri"/>
                <a:ea typeface="Calibri"/>
                <a:cs typeface="Calibri"/>
                <a:sym typeface="Calibri"/>
              </a:rPr>
              <a:t>UC San Diego Library</a:t>
            </a:r>
            <a:endParaRPr sz="2200"/>
          </a:p>
          <a:p>
            <a:pPr indent="-254000" lvl="0" marL="3429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Calibri"/>
                <a:ea typeface="Calibri"/>
                <a:cs typeface="Calibri"/>
                <a:sym typeface="Calibri"/>
              </a:rPr>
              <a:t>HUBzero team, Purdue University</a:t>
            </a:r>
            <a:endParaRPr sz="2200"/>
          </a:p>
          <a:p>
            <a:pPr indent="-254000" lvl="0" marL="3429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Calibri"/>
                <a:ea typeface="Calibri"/>
                <a:cs typeface="Calibri"/>
                <a:sym typeface="Calibri"/>
              </a:rPr>
              <a:t>Yale University Library (Ea</a:t>
            </a:r>
            <a:r>
              <a:rPr lang="en" sz="2200">
                <a:solidFill>
                  <a:schemeClr val="dk1"/>
                </a:solidFill>
                <a:latin typeface="Calibri"/>
                <a:ea typeface="Calibri"/>
                <a:cs typeface="Calibri"/>
                <a:sym typeface="Calibri"/>
              </a:rPr>
              <a:t>aSI)</a:t>
            </a:r>
            <a:endParaRPr sz="2200"/>
          </a:p>
          <a:p>
            <a:pPr indent="-114300" lvl="0" marL="342900" marR="0" rtl="0" algn="l">
              <a:lnSpc>
                <a:spcPct val="100000"/>
              </a:lnSpc>
              <a:spcBef>
                <a:spcPts val="0"/>
              </a:spcBef>
              <a:spcAft>
                <a:spcPts val="0"/>
              </a:spcAft>
              <a:buClr>
                <a:schemeClr val="dk1"/>
              </a:buClr>
              <a:buSzPts val="3600"/>
              <a:buFont typeface="Arial"/>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Arial"/>
              <a:buNone/>
            </a:pPr>
            <a:r>
              <a:rPr lang="en" sz="2200">
                <a:solidFill>
                  <a:schemeClr val="dk1"/>
                </a:solidFill>
                <a:latin typeface="Calibri"/>
                <a:ea typeface="Calibri"/>
                <a:cs typeface="Calibri"/>
                <a:sym typeface="Calibri"/>
              </a:rPr>
              <a:t>Collaborators and Testing Partners</a:t>
            </a:r>
            <a:endParaRPr sz="2200">
              <a:solidFill>
                <a:schemeClr val="dk1"/>
              </a:solidFill>
              <a:latin typeface="Calibri"/>
              <a:ea typeface="Calibri"/>
              <a:cs typeface="Calibri"/>
              <a:sym typeface="Calibri"/>
            </a:endParaRPr>
          </a:p>
          <a:p>
            <a:pPr indent="-254000" lvl="0" marL="3429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Calibri"/>
                <a:ea typeface="Calibri"/>
                <a:cs typeface="Calibri"/>
                <a:sym typeface="Calibri"/>
              </a:rPr>
              <a:t>Libraries at Amherst College, Fontbonne University, Tuskegee University, Confederation of Open Access Repositories (COAR)</a:t>
            </a:r>
            <a:endParaRPr sz="2200"/>
          </a:p>
          <a:p>
            <a:pPr indent="-254000" lvl="0" marL="3429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Calibri"/>
                <a:ea typeface="Calibri"/>
                <a:cs typeface="Calibri"/>
                <a:sym typeface="Calibri"/>
              </a:rPr>
              <a:t>ReproZip, Jupyter, CERN, RDA groups</a:t>
            </a:r>
            <a:endParaRPr b="0" i="0" sz="2200" u="none" cap="none" strike="noStrike">
              <a:solidFill>
                <a:schemeClr val="dk1"/>
              </a:solidFill>
              <a:latin typeface="Calibri"/>
              <a:ea typeface="Calibri"/>
              <a:cs typeface="Calibri"/>
              <a:sym typeface="Calibri"/>
            </a:endParaRPr>
          </a:p>
          <a:p>
            <a:pPr indent="-254000" lvl="0" marL="3429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Calibri"/>
                <a:ea typeface="Calibri"/>
                <a:cs typeface="Calibri"/>
                <a:sym typeface="Calibri"/>
              </a:rPr>
              <a:t>Midwest Big Data Hub, Science Gateways Community Institute, URSSI, Center for Open Science, Data Curation Network, Software Preservation Network</a:t>
            </a:r>
            <a:endParaRPr sz="2200"/>
          </a:p>
          <a:p>
            <a:pPr indent="-114300" lvl="0" marL="342900" marR="0" rtl="0" algn="l">
              <a:lnSpc>
                <a:spcPct val="100000"/>
              </a:lnSpc>
              <a:spcBef>
                <a:spcPts val="0"/>
              </a:spcBef>
              <a:spcAft>
                <a:spcPts val="0"/>
              </a:spcAft>
              <a:buClr>
                <a:schemeClr val="dk1"/>
              </a:buClr>
              <a:buSzPts val="3600"/>
              <a:buFont typeface="Arial"/>
              <a:buNone/>
            </a:pPr>
            <a:r>
              <a:t/>
            </a:r>
            <a:endParaRPr b="0" i="0" sz="2400" u="none" cap="none" strike="noStrike">
              <a:solidFill>
                <a:schemeClr val="dk1"/>
              </a:solidFill>
              <a:latin typeface="Calibri"/>
              <a:ea typeface="Calibri"/>
              <a:cs typeface="Calibri"/>
              <a:sym typeface="Calibri"/>
            </a:endParaRPr>
          </a:p>
          <a:p>
            <a:pPr indent="-114300" lvl="0" marL="342900" marR="0" rtl="0" algn="l">
              <a:lnSpc>
                <a:spcPct val="100000"/>
              </a:lnSpc>
              <a:spcBef>
                <a:spcPts val="0"/>
              </a:spcBef>
              <a:spcAft>
                <a:spcPts val="0"/>
              </a:spcAft>
              <a:buClr>
                <a:schemeClr val="dk1"/>
              </a:buClr>
              <a:buSzPts val="3600"/>
              <a:buFont typeface="Arial"/>
              <a:buNone/>
            </a:pPr>
            <a:r>
              <a:t/>
            </a:r>
            <a:endParaRPr b="0" i="0" sz="2400" u="none" cap="none" strike="noStrike">
              <a:solidFill>
                <a:schemeClr val="dk1"/>
              </a:solidFill>
              <a:latin typeface="Calibri"/>
              <a:ea typeface="Calibri"/>
              <a:cs typeface="Calibri"/>
              <a:sym typeface="Calibri"/>
            </a:endParaRPr>
          </a:p>
          <a:p>
            <a:pPr indent="-114300" lvl="0" marL="342900" marR="0" rtl="0" algn="l">
              <a:lnSpc>
                <a:spcPct val="100000"/>
              </a:lnSpc>
              <a:spcBef>
                <a:spcPts val="0"/>
              </a:spcBef>
              <a:spcAft>
                <a:spcPts val="0"/>
              </a:spcAft>
              <a:buClr>
                <a:schemeClr val="dk1"/>
              </a:buClr>
              <a:buSzPts val="36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5"/>
          <p:cNvSpPr/>
          <p:nvPr/>
        </p:nvSpPr>
        <p:spPr>
          <a:xfrm>
            <a:off x="0" y="6165304"/>
            <a:ext cx="9144000" cy="692696"/>
          </a:xfrm>
          <a:prstGeom prst="rect">
            <a:avLst/>
          </a:prstGeom>
          <a:solidFill>
            <a:srgbClr val="E36C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lang="en" sz="3600">
                <a:solidFill>
                  <a:srgbClr val="FFFFFF"/>
                </a:solidFill>
                <a:latin typeface="Calibri"/>
                <a:ea typeface="Calibri"/>
                <a:cs typeface="Calibri"/>
                <a:sym typeface="Calibri"/>
              </a:rPr>
              <a:t>Hesburgh Libraries</a:t>
            </a:r>
            <a:endParaRPr/>
          </a:p>
        </p:txBody>
      </p:sp>
      <p:pic>
        <p:nvPicPr>
          <p:cNvPr descr="crc_logo_white_m.png" id="451" name="Google Shape;451;p65"/>
          <p:cNvPicPr preferRelativeResize="0"/>
          <p:nvPr/>
        </p:nvPicPr>
        <p:blipFill rotWithShape="1">
          <a:blip r:embed="rId3">
            <a:alphaModFix/>
          </a:blip>
          <a:srcRect b="0" l="0" r="0" t="0"/>
          <a:stretch/>
        </p:blipFill>
        <p:spPr>
          <a:xfrm>
            <a:off x="7380312" y="6180124"/>
            <a:ext cx="1763688" cy="681959"/>
          </a:xfrm>
          <a:prstGeom prst="rect">
            <a:avLst/>
          </a:prstGeom>
          <a:noFill/>
          <a:ln>
            <a:noFill/>
          </a:ln>
        </p:spPr>
      </p:pic>
      <p:pic>
        <p:nvPicPr>
          <p:cNvPr descr="ND_mark_white_L.png" id="452" name="Google Shape;452;p65"/>
          <p:cNvPicPr preferRelativeResize="0"/>
          <p:nvPr/>
        </p:nvPicPr>
        <p:blipFill rotWithShape="1">
          <a:blip r:embed="rId4">
            <a:alphaModFix/>
          </a:blip>
          <a:srcRect b="0" l="0" r="0" t="0"/>
          <a:stretch/>
        </p:blipFill>
        <p:spPr>
          <a:xfrm>
            <a:off x="35496" y="6214943"/>
            <a:ext cx="2520280" cy="589746"/>
          </a:xfrm>
          <a:prstGeom prst="rect">
            <a:avLst/>
          </a:prstGeom>
          <a:noFill/>
          <a:ln>
            <a:noFill/>
          </a:ln>
        </p:spPr>
      </p:pic>
      <p:sp>
        <p:nvSpPr>
          <p:cNvPr id="453" name="Google Shape;453;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1" lang="en">
                <a:solidFill>
                  <a:srgbClr val="E36C09"/>
                </a:solidFill>
                <a:latin typeface="Trebuchet MS"/>
                <a:ea typeface="Trebuchet MS"/>
                <a:cs typeface="Trebuchet MS"/>
                <a:sym typeface="Trebuchet MS"/>
              </a:rPr>
              <a:t>Implementation Grant</a:t>
            </a:r>
            <a:r>
              <a:rPr b="1" i="0" lang="en" sz="4400" u="none" cap="none" strike="noStrike">
                <a:solidFill>
                  <a:srgbClr val="E36C09"/>
                </a:solidFill>
                <a:latin typeface="Trebuchet MS"/>
                <a:ea typeface="Trebuchet MS"/>
                <a:cs typeface="Trebuchet MS"/>
                <a:sym typeface="Trebuchet MS"/>
              </a:rPr>
              <a:t> Timeline</a:t>
            </a:r>
            <a:endParaRPr b="1" i="0" sz="4400" u="none" cap="none" strike="noStrike">
              <a:solidFill>
                <a:srgbClr val="E36C09"/>
              </a:solidFill>
              <a:latin typeface="Trebuchet MS"/>
              <a:ea typeface="Trebuchet MS"/>
              <a:cs typeface="Trebuchet MS"/>
              <a:sym typeface="Trebuchet MS"/>
            </a:endParaRPr>
          </a:p>
        </p:txBody>
      </p:sp>
      <p:sp>
        <p:nvSpPr>
          <p:cNvPr id="454" name="Google Shape;454;p65"/>
          <p:cNvSpPr txBox="1"/>
          <p:nvPr/>
        </p:nvSpPr>
        <p:spPr>
          <a:xfrm>
            <a:off x="559125" y="4515250"/>
            <a:ext cx="8394000" cy="142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 IMLS NLG-Libraries-FY18-1: </a:t>
            </a:r>
            <a:r>
              <a:rPr lang="en" sz="1800" u="sng">
                <a:solidFill>
                  <a:schemeClr val="hlink"/>
                </a:solidFill>
                <a:latin typeface="Calibri"/>
                <a:ea typeface="Calibri"/>
                <a:cs typeface="Calibri"/>
                <a:sym typeface="Calibri"/>
                <a:hlinkClick r:id="rId5"/>
              </a:rPr>
              <a:t>https://www.imls.gov/grants/awarded/LG-70-18-0082-18</a:t>
            </a:r>
            <a:endParaRPr sz="1600">
              <a:solidFill>
                <a:schemeClr val="dk1"/>
              </a:solidFill>
              <a:latin typeface="Calibri"/>
              <a:ea typeface="Calibri"/>
              <a:cs typeface="Calibri"/>
              <a:sym typeface="Calibri"/>
            </a:endParaRPr>
          </a:p>
        </p:txBody>
      </p:sp>
      <p:pic>
        <p:nvPicPr>
          <p:cNvPr id="455" name="Google Shape;455;p65"/>
          <p:cNvPicPr preferRelativeResize="0"/>
          <p:nvPr/>
        </p:nvPicPr>
        <p:blipFill>
          <a:blip r:embed="rId6">
            <a:alphaModFix/>
          </a:blip>
          <a:stretch>
            <a:fillRect/>
          </a:stretch>
        </p:blipFill>
        <p:spPr>
          <a:xfrm>
            <a:off x="152400" y="2027256"/>
            <a:ext cx="8891905" cy="232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311700" y="287387"/>
            <a:ext cx="85206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200" u="none" cap="none" strike="noStrike">
                <a:solidFill>
                  <a:srgbClr val="E36C09"/>
                </a:solidFill>
                <a:latin typeface="Trebuchet MS"/>
                <a:ea typeface="Trebuchet MS"/>
                <a:cs typeface="Trebuchet MS"/>
                <a:sym typeface="Trebuchet MS"/>
              </a:rPr>
              <a:t>Technical Management Plan – Design </a:t>
            </a:r>
            <a:r>
              <a:rPr b="0" i="0" lang="en" sz="3200" u="none" cap="none" strike="noStrike">
                <a:solidFill>
                  <a:schemeClr val="dk1"/>
                </a:solidFill>
                <a:latin typeface="Arial"/>
                <a:ea typeface="Arial"/>
                <a:cs typeface="Arial"/>
                <a:sym typeface="Arial"/>
              </a:rPr>
              <a:t>	</a:t>
            </a:r>
            <a:r>
              <a:rPr b="0" i="0" lang="en" sz="2800" u="none" cap="none" strike="noStrike">
                <a:solidFill>
                  <a:schemeClr val="dk1"/>
                </a:solidFill>
                <a:latin typeface="Arial"/>
                <a:ea typeface="Arial"/>
                <a:cs typeface="Arial"/>
                <a:sym typeface="Arial"/>
              </a:rPr>
              <a:t>	</a:t>
            </a:r>
            <a:endParaRPr b="0" i="0" sz="2800" u="none" cap="none" strike="noStrike">
              <a:solidFill>
                <a:schemeClr val="dk1"/>
              </a:solidFill>
              <a:latin typeface="Arial"/>
              <a:ea typeface="Arial"/>
              <a:cs typeface="Arial"/>
              <a:sym typeface="Arial"/>
            </a:endParaRPr>
          </a:p>
        </p:txBody>
      </p:sp>
      <p:sp>
        <p:nvSpPr>
          <p:cNvPr id="461" name="Google Shape;461;p66"/>
          <p:cNvSpPr/>
          <p:nvPr/>
        </p:nvSpPr>
        <p:spPr>
          <a:xfrm>
            <a:off x="311700" y="1266947"/>
            <a:ext cx="8317800" cy="2308200"/>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chemeClr val="dk1"/>
              </a:buClr>
              <a:buSzPts val="2200"/>
              <a:buFont typeface="Arial"/>
              <a:buChar char="•"/>
            </a:pPr>
            <a:r>
              <a:rPr b="0" i="0" lang="en" sz="2200" u="none" cap="none" strike="noStrike">
                <a:solidFill>
                  <a:schemeClr val="dk1"/>
                </a:solidFill>
                <a:latin typeface="Calibri"/>
                <a:ea typeface="Calibri"/>
                <a:cs typeface="Calibri"/>
                <a:sym typeface="Calibri"/>
              </a:rPr>
              <a:t>Definition of requirements during kick-off meeting and video calls</a:t>
            </a:r>
            <a:endParaRPr sz="2200"/>
          </a:p>
          <a:p>
            <a:pPr indent="-254000" lvl="0" marL="342900" marR="0" rtl="0" algn="l">
              <a:lnSpc>
                <a:spcPct val="100000"/>
              </a:lnSpc>
              <a:spcBef>
                <a:spcPts val="0"/>
              </a:spcBef>
              <a:spcAft>
                <a:spcPts val="0"/>
              </a:spcAft>
              <a:buClr>
                <a:schemeClr val="dk1"/>
              </a:buClr>
              <a:buSzPts val="2200"/>
              <a:buFont typeface="Arial"/>
              <a:buChar char="•"/>
            </a:pPr>
            <a:r>
              <a:rPr lang="en" sz="2200">
                <a:solidFill>
                  <a:schemeClr val="dk1"/>
                </a:solidFill>
                <a:latin typeface="Calibri"/>
                <a:ea typeface="Calibri"/>
                <a:cs typeface="Calibri"/>
                <a:sym typeface="Calibri"/>
              </a:rPr>
              <a:t>Definition &amp; </a:t>
            </a:r>
            <a:r>
              <a:rPr b="0" i="0" lang="en" sz="2200" u="none" cap="none" strike="noStrike">
                <a:solidFill>
                  <a:schemeClr val="dk1"/>
                </a:solidFill>
                <a:latin typeface="Calibri"/>
                <a:ea typeface="Calibri"/>
                <a:cs typeface="Calibri"/>
                <a:sym typeface="Calibri"/>
              </a:rPr>
              <a:t> technical requirements from partner</a:t>
            </a:r>
            <a:r>
              <a:rPr lang="en" sz="2200">
                <a:solidFill>
                  <a:schemeClr val="dk1"/>
                </a:solidFill>
                <a:latin typeface="Calibri"/>
                <a:ea typeface="Calibri"/>
                <a:cs typeface="Calibri"/>
                <a:sym typeface="Calibri"/>
              </a:rPr>
              <a:t> systems stakeholders</a:t>
            </a:r>
            <a:endParaRPr sz="2200">
              <a:solidFill>
                <a:schemeClr val="dk1"/>
              </a:solidFill>
            </a:endParaRPr>
          </a:p>
          <a:p>
            <a:pPr indent="-254000" lvl="0" marL="800100" rtl="0" algn="l">
              <a:spcBef>
                <a:spcPts val="0"/>
              </a:spcBef>
              <a:spcAft>
                <a:spcPts val="0"/>
              </a:spcAft>
              <a:buClr>
                <a:schemeClr val="dk1"/>
              </a:buClr>
              <a:buSzPts val="2200"/>
              <a:buChar char="•"/>
            </a:pPr>
            <a:r>
              <a:rPr lang="en" sz="2200">
                <a:solidFill>
                  <a:schemeClr val="dk1"/>
                </a:solidFill>
                <a:latin typeface="Calibri"/>
                <a:ea typeface="Calibri"/>
                <a:cs typeface="Calibri"/>
                <a:sym typeface="Calibri"/>
              </a:rPr>
              <a:t>Preservation quality: what does it exactly include?</a:t>
            </a:r>
            <a:endParaRPr sz="2200">
              <a:solidFill>
                <a:schemeClr val="dk1"/>
              </a:solidFill>
            </a:endParaRPr>
          </a:p>
          <a:p>
            <a:pPr indent="-254000" lvl="0" marL="800100" rtl="0" algn="l">
              <a:spcBef>
                <a:spcPts val="0"/>
              </a:spcBef>
              <a:spcAft>
                <a:spcPts val="0"/>
              </a:spcAft>
              <a:buClr>
                <a:schemeClr val="dk1"/>
              </a:buClr>
              <a:buSzPts val="2200"/>
              <a:buChar char="•"/>
            </a:pPr>
            <a:r>
              <a:rPr lang="en" sz="2200">
                <a:solidFill>
                  <a:schemeClr val="dk1"/>
                </a:solidFill>
                <a:latin typeface="Calibri"/>
                <a:ea typeface="Calibri"/>
                <a:cs typeface="Calibri"/>
                <a:sym typeface="Calibri"/>
              </a:rPr>
              <a:t>Fixity: how to secure correct information?</a:t>
            </a:r>
            <a:endParaRPr sz="2200">
              <a:solidFill>
                <a:schemeClr val="dk1"/>
              </a:solidFill>
            </a:endParaRPr>
          </a:p>
          <a:p>
            <a:pPr indent="-254000" lvl="0" marL="800100" rtl="0" algn="l">
              <a:spcBef>
                <a:spcPts val="0"/>
              </a:spcBef>
              <a:spcAft>
                <a:spcPts val="0"/>
              </a:spcAft>
              <a:buClr>
                <a:schemeClr val="dk1"/>
              </a:buClr>
              <a:buSzPts val="2200"/>
              <a:buChar char="•"/>
            </a:pPr>
            <a:r>
              <a:rPr lang="en" sz="2200">
                <a:solidFill>
                  <a:schemeClr val="dk1"/>
                </a:solidFill>
                <a:latin typeface="Calibri"/>
                <a:ea typeface="Calibri"/>
                <a:cs typeface="Calibri"/>
                <a:sym typeface="Calibri"/>
              </a:rPr>
              <a:t>Keyword assignment: machine-learning for previously chosen keywords?</a:t>
            </a:r>
            <a:endParaRPr sz="2200">
              <a:solidFill>
                <a:schemeClr val="dk1"/>
              </a:solidFill>
              <a:latin typeface="Calibri"/>
              <a:ea typeface="Calibri"/>
              <a:cs typeface="Calibri"/>
              <a:sym typeface="Calibri"/>
            </a:endParaRPr>
          </a:p>
          <a:p>
            <a:pPr indent="-114300" lvl="0" marL="342900" marR="0" rtl="0" algn="l">
              <a:lnSpc>
                <a:spcPct val="100000"/>
              </a:lnSpc>
              <a:spcBef>
                <a:spcPts val="0"/>
              </a:spcBef>
              <a:spcAft>
                <a:spcPts val="0"/>
              </a:spcAft>
              <a:buClr>
                <a:schemeClr val="dk1"/>
              </a:buClr>
              <a:buSzPts val="3600"/>
              <a:buFont typeface="Arial"/>
              <a:buNone/>
            </a:pPr>
            <a:r>
              <a:t/>
            </a:r>
            <a:endParaRPr b="0" i="0" sz="2400" u="none" cap="none" strike="noStrike">
              <a:solidFill>
                <a:schemeClr val="dk1"/>
              </a:solidFill>
              <a:latin typeface="Calibri"/>
              <a:ea typeface="Calibri"/>
              <a:cs typeface="Calibri"/>
              <a:sym typeface="Calibri"/>
            </a:endParaRPr>
          </a:p>
        </p:txBody>
      </p:sp>
      <p:pic>
        <p:nvPicPr>
          <p:cNvPr id="462" name="Google Shape;462;p66"/>
          <p:cNvPicPr preferRelativeResize="0"/>
          <p:nvPr/>
        </p:nvPicPr>
        <p:blipFill rotWithShape="1">
          <a:blip r:embed="rId3">
            <a:alphaModFix/>
          </a:blip>
          <a:srcRect b="0" l="0" r="0" t="0"/>
          <a:stretch/>
        </p:blipFill>
        <p:spPr>
          <a:xfrm>
            <a:off x="508644" y="4108289"/>
            <a:ext cx="3721100" cy="2184400"/>
          </a:xfrm>
          <a:prstGeom prst="rect">
            <a:avLst/>
          </a:prstGeom>
          <a:noFill/>
          <a:ln>
            <a:noFill/>
          </a:ln>
        </p:spPr>
      </p:pic>
      <p:pic>
        <p:nvPicPr>
          <p:cNvPr id="463" name="Google Shape;463;p66"/>
          <p:cNvPicPr preferRelativeResize="0"/>
          <p:nvPr/>
        </p:nvPicPr>
        <p:blipFill rotWithShape="1">
          <a:blip r:embed="rId4">
            <a:alphaModFix/>
          </a:blip>
          <a:srcRect b="0" l="0" r="0" t="0"/>
          <a:stretch/>
        </p:blipFill>
        <p:spPr>
          <a:xfrm>
            <a:off x="5502704" y="4110691"/>
            <a:ext cx="3347831" cy="2327303"/>
          </a:xfrm>
          <a:prstGeom prst="rect">
            <a:avLst/>
          </a:prstGeom>
          <a:noFill/>
          <a:ln>
            <a:noFill/>
          </a:ln>
        </p:spPr>
      </p:pic>
      <p:sp>
        <p:nvSpPr>
          <p:cNvPr id="464" name="Google Shape;464;p66"/>
          <p:cNvSpPr txBox="1"/>
          <p:nvPr/>
        </p:nvSpPr>
        <p:spPr>
          <a:xfrm>
            <a:off x="4472778" y="4889609"/>
            <a:ext cx="7869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4400" u="none" cap="none" strike="noStrike">
                <a:solidFill>
                  <a:srgbClr val="EF8600"/>
                </a:solidFill>
                <a:latin typeface="Noto Sans Symbols"/>
                <a:ea typeface="Noto Sans Symbols"/>
                <a:cs typeface="Noto Sans Symbols"/>
                <a:sym typeface="Noto Sans Symbols"/>
              </a:rPr>
              <a:t>➔</a:t>
            </a:r>
            <a:endParaRPr b="0" i="0" sz="4400" u="none" cap="none" strike="noStrike">
              <a:solidFill>
                <a:srgbClr val="EF86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7"/>
          <p:cNvSpPr txBox="1"/>
          <p:nvPr>
            <p:ph type="title"/>
          </p:nvPr>
        </p:nvSpPr>
        <p:spPr>
          <a:xfrm>
            <a:off x="311700" y="287387"/>
            <a:ext cx="85206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200" u="none" cap="none" strike="noStrike">
                <a:solidFill>
                  <a:srgbClr val="E36C09"/>
                </a:solidFill>
                <a:latin typeface="Trebuchet MS"/>
                <a:ea typeface="Trebuchet MS"/>
                <a:cs typeface="Trebuchet MS"/>
                <a:sym typeface="Trebuchet MS"/>
              </a:rPr>
              <a:t>Open Design - Timeline </a:t>
            </a:r>
            <a:endParaRPr b="0" i="0" sz="2800" u="none" cap="none" strike="noStrike">
              <a:solidFill>
                <a:schemeClr val="dk1"/>
              </a:solidFill>
              <a:latin typeface="Arial"/>
              <a:ea typeface="Arial"/>
              <a:cs typeface="Arial"/>
              <a:sym typeface="Arial"/>
            </a:endParaRPr>
          </a:p>
        </p:txBody>
      </p:sp>
      <p:pic>
        <p:nvPicPr>
          <p:cNvPr descr="Screen Shot 2018-09-10 at 5.17.45 AM.png" id="470" name="Google Shape;470;p67"/>
          <p:cNvPicPr preferRelativeResize="0"/>
          <p:nvPr/>
        </p:nvPicPr>
        <p:blipFill rotWithShape="1">
          <a:blip r:embed="rId3">
            <a:alphaModFix/>
          </a:blip>
          <a:srcRect b="0" l="0" r="0" t="0"/>
          <a:stretch/>
        </p:blipFill>
        <p:spPr>
          <a:xfrm>
            <a:off x="0" y="1083962"/>
            <a:ext cx="9144000" cy="5417898"/>
          </a:xfrm>
          <a:prstGeom prst="rect">
            <a:avLst/>
          </a:prstGeom>
          <a:noFill/>
          <a:ln>
            <a:noFill/>
          </a:ln>
        </p:spPr>
      </p:pic>
      <p:sp>
        <p:nvSpPr>
          <p:cNvPr id="471" name="Google Shape;471;p67"/>
          <p:cNvSpPr/>
          <p:nvPr/>
        </p:nvSpPr>
        <p:spPr>
          <a:xfrm>
            <a:off x="1072450" y="1730950"/>
            <a:ext cx="3727800" cy="1016100"/>
          </a:xfrm>
          <a:prstGeom prst="donut">
            <a:avLst>
              <a:gd fmla="val 8710" name="adj"/>
            </a:avLst>
          </a:prstGeom>
          <a:gradFill>
            <a:gsLst>
              <a:gs pos="0">
                <a:srgbClr val="FFAE23"/>
              </a:gs>
              <a:gs pos="100000">
                <a:srgbClr val="FFCE6C"/>
              </a:gs>
            </a:gsLst>
            <a:lin ang="16200038" scaled="0"/>
          </a:gradFill>
          <a:ln cap="flat" cmpd="sng" w="9525">
            <a:solidFill>
              <a:srgbClr val="FDA739"/>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descr="imls_logo_2c.jpg" id="261" name="Google Shape;261;p50"/>
          <p:cNvPicPr preferRelativeResize="0"/>
          <p:nvPr/>
        </p:nvPicPr>
        <p:blipFill rotWithShape="1">
          <a:blip r:embed="rId3">
            <a:alphaModFix/>
          </a:blip>
          <a:srcRect b="0" l="0" r="0" t="0"/>
          <a:stretch/>
        </p:blipFill>
        <p:spPr>
          <a:xfrm>
            <a:off x="681933" y="4175567"/>
            <a:ext cx="2819728" cy="1282745"/>
          </a:xfrm>
          <a:prstGeom prst="rect">
            <a:avLst/>
          </a:prstGeom>
          <a:noFill/>
          <a:ln>
            <a:noFill/>
          </a:ln>
        </p:spPr>
      </p:pic>
      <p:sp>
        <p:nvSpPr>
          <p:cNvPr id="262" name="Google Shape;262;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E46C0A"/>
              </a:buClr>
              <a:buSzPts val="4400"/>
              <a:buFont typeface="Calibri"/>
              <a:buNone/>
            </a:pPr>
            <a:r>
              <a:rPr b="1" i="0" lang="en" sz="4800" u="none" cap="none" strike="noStrike">
                <a:solidFill>
                  <a:srgbClr val="E46C0A"/>
                </a:solidFill>
                <a:latin typeface="Trebuchet MS"/>
                <a:ea typeface="Trebuchet MS"/>
                <a:cs typeface="Trebuchet MS"/>
                <a:sym typeface="Trebuchet MS"/>
              </a:rPr>
              <a:t>PresQT</a:t>
            </a:r>
            <a:endParaRPr b="1" i="0" sz="4800" u="none" cap="none" strike="noStrike">
              <a:solidFill>
                <a:srgbClr val="E46C0A"/>
              </a:solidFill>
              <a:latin typeface="Trebuchet MS"/>
              <a:ea typeface="Trebuchet MS"/>
              <a:cs typeface="Trebuchet MS"/>
              <a:sym typeface="Trebuchet MS"/>
            </a:endParaRPr>
          </a:p>
        </p:txBody>
      </p:sp>
      <p:sp>
        <p:nvSpPr>
          <p:cNvPr id="263" name="Google Shape;263;p50"/>
          <p:cNvSpPr txBox="1"/>
          <p:nvPr>
            <p:ph idx="1" type="body"/>
          </p:nvPr>
        </p:nvSpPr>
        <p:spPr>
          <a:xfrm>
            <a:off x="457200" y="1240933"/>
            <a:ext cx="8229600" cy="4526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974806"/>
              </a:buClr>
              <a:buSzPts val="3200"/>
              <a:buFont typeface="Arial"/>
              <a:buNone/>
            </a:pPr>
            <a:r>
              <a:rPr b="0" i="0" lang="en" sz="3200" u="none" cap="none" strike="noStrike">
                <a:solidFill>
                  <a:srgbClr val="974806"/>
                </a:solidFill>
                <a:latin typeface="Calibri"/>
                <a:ea typeface="Calibri"/>
                <a:cs typeface="Calibri"/>
                <a:sym typeface="Calibri"/>
              </a:rPr>
              <a:t>An </a:t>
            </a:r>
            <a:r>
              <a:rPr b="1" i="0" lang="en" sz="3200" u="none" cap="none" strike="noStrike">
                <a:solidFill>
                  <a:srgbClr val="974806"/>
                </a:solidFill>
              </a:rPr>
              <a:t>implementation grant</a:t>
            </a:r>
            <a:r>
              <a:rPr b="0" i="0" lang="en" sz="3200" u="none" cap="none" strike="noStrike">
                <a:solidFill>
                  <a:srgbClr val="974806"/>
                </a:solidFill>
                <a:latin typeface="Calibri"/>
                <a:ea typeface="Calibri"/>
                <a:cs typeface="Calibri"/>
                <a:sym typeface="Calibri"/>
              </a:rPr>
              <a:t> and previ</a:t>
            </a:r>
            <a:r>
              <a:rPr lang="en">
                <a:solidFill>
                  <a:srgbClr val="974806"/>
                </a:solidFill>
              </a:rPr>
              <a:t>ous</a:t>
            </a:r>
            <a:r>
              <a:rPr b="0" i="0" lang="en" sz="3200" u="none" cap="none" strike="noStrike">
                <a:solidFill>
                  <a:srgbClr val="974806"/>
                </a:solidFill>
                <a:latin typeface="Calibri"/>
                <a:ea typeface="Calibri"/>
                <a:cs typeface="Calibri"/>
                <a:sym typeface="Calibri"/>
              </a:rPr>
              <a:t> </a:t>
            </a:r>
            <a:r>
              <a:rPr b="1" i="0" lang="en" sz="3200" u="none" cap="none" strike="noStrike">
                <a:solidFill>
                  <a:srgbClr val="974806"/>
                </a:solidFill>
                <a:latin typeface="Calibri"/>
                <a:ea typeface="Calibri"/>
                <a:cs typeface="Calibri"/>
                <a:sym typeface="Calibri"/>
              </a:rPr>
              <a:t>planning grant </a:t>
            </a:r>
            <a:r>
              <a:rPr b="0" i="0" lang="en" sz="3200" u="none" cap="none" strike="noStrike">
                <a:solidFill>
                  <a:srgbClr val="974806"/>
                </a:solidFill>
                <a:latin typeface="Calibri"/>
                <a:ea typeface="Calibri"/>
                <a:cs typeface="Calibri"/>
                <a:sym typeface="Calibri"/>
              </a:rPr>
              <a:t>funded effort to address needs for preserving data and software. The goal is to </a:t>
            </a:r>
            <a:r>
              <a:rPr b="1" i="0" lang="en" sz="3200" u="none" cap="none" strike="noStrike">
                <a:solidFill>
                  <a:srgbClr val="974806"/>
                </a:solidFill>
                <a:latin typeface="Calibri"/>
                <a:ea typeface="Calibri"/>
                <a:cs typeface="Calibri"/>
                <a:sym typeface="Calibri"/>
              </a:rPr>
              <a:t>collaboratively design</a:t>
            </a:r>
            <a:r>
              <a:rPr b="1" lang="en">
                <a:solidFill>
                  <a:srgbClr val="974806"/>
                </a:solidFill>
              </a:rPr>
              <a:t>,</a:t>
            </a:r>
            <a:r>
              <a:rPr b="1" i="0" lang="en" sz="3200" u="none" cap="none" strike="noStrike">
                <a:solidFill>
                  <a:srgbClr val="974806"/>
                </a:solidFill>
                <a:latin typeface="Calibri"/>
                <a:ea typeface="Calibri"/>
                <a:cs typeface="Calibri"/>
                <a:sym typeface="Calibri"/>
              </a:rPr>
              <a:t> develop, and connect</a:t>
            </a:r>
            <a:r>
              <a:rPr b="1" lang="en">
                <a:solidFill>
                  <a:srgbClr val="974806"/>
                </a:solidFill>
              </a:rPr>
              <a:t> </a:t>
            </a:r>
            <a:r>
              <a:rPr b="0" i="0" lang="en" sz="3200" u="none" cap="none" strike="noStrike">
                <a:solidFill>
                  <a:srgbClr val="974806"/>
                </a:solidFill>
                <a:latin typeface="Calibri"/>
                <a:ea typeface="Calibri"/>
                <a:cs typeface="Calibri"/>
                <a:sym typeface="Calibri"/>
              </a:rPr>
              <a:t>interoperable and repository agnostic Data and Software </a:t>
            </a:r>
            <a:r>
              <a:rPr b="1" i="0" lang="en" sz="3200" u="none" cap="none" strike="noStrike">
                <a:solidFill>
                  <a:srgbClr val="974806"/>
                </a:solidFill>
                <a:latin typeface="Calibri"/>
                <a:ea typeface="Calibri"/>
                <a:cs typeface="Calibri"/>
                <a:sym typeface="Calibri"/>
              </a:rPr>
              <a:t>Preservation Quality Tools</a:t>
            </a:r>
            <a:r>
              <a:rPr b="0" i="0" lang="en" sz="3200" u="none" cap="none" strike="noStrike">
                <a:solidFill>
                  <a:srgbClr val="974806"/>
                </a:solidFill>
                <a:latin typeface="Calibri"/>
                <a:ea typeface="Calibri"/>
                <a:cs typeface="Calibri"/>
                <a:sym typeface="Calibri"/>
              </a:rPr>
              <a:t>.</a:t>
            </a:r>
            <a:endParaRPr/>
          </a:p>
          <a:p>
            <a:pPr indent="0" lvl="0" marL="0" marR="0" rtl="0" algn="l">
              <a:spcBef>
                <a:spcPts val="640"/>
              </a:spcBef>
              <a:spcAft>
                <a:spcPts val="0"/>
              </a:spcAft>
              <a:buClr>
                <a:srgbClr val="000000"/>
              </a:buClr>
              <a:buSzPts val="3200"/>
              <a:buFont typeface="Arial"/>
              <a:buNone/>
            </a:pPr>
            <a:r>
              <a:rPr b="0" i="0" lang="en" sz="3200" u="none" cap="none" strike="noStrike">
                <a:solidFill>
                  <a:srgbClr val="000000"/>
                </a:solidFill>
                <a:latin typeface="Calibri"/>
                <a:ea typeface="Calibri"/>
                <a:cs typeface="Calibri"/>
                <a:sym typeface="Calibri"/>
              </a:rPr>
              <a:t>											   </a:t>
            </a:r>
            <a:endParaRPr/>
          </a:p>
        </p:txBody>
      </p:sp>
      <p:sp>
        <p:nvSpPr>
          <p:cNvPr id="264" name="Google Shape;264;p50"/>
          <p:cNvSpPr/>
          <p:nvPr/>
        </p:nvSpPr>
        <p:spPr>
          <a:xfrm>
            <a:off x="0" y="6165304"/>
            <a:ext cx="9144000" cy="692696"/>
          </a:xfrm>
          <a:prstGeom prst="rect">
            <a:avLst/>
          </a:prstGeom>
          <a:solidFill>
            <a:srgbClr val="E36C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lang="en" sz="3600">
                <a:solidFill>
                  <a:srgbClr val="FFFFFF"/>
                </a:solidFill>
                <a:latin typeface="Calibri"/>
                <a:ea typeface="Calibri"/>
                <a:cs typeface="Calibri"/>
                <a:sym typeface="Calibri"/>
              </a:rPr>
              <a:t>Hesburgh Libraries</a:t>
            </a:r>
            <a:endParaRPr/>
          </a:p>
        </p:txBody>
      </p:sp>
      <p:pic>
        <p:nvPicPr>
          <p:cNvPr descr="crc_logo_white_m.png" id="265" name="Google Shape;265;p50"/>
          <p:cNvPicPr preferRelativeResize="0"/>
          <p:nvPr/>
        </p:nvPicPr>
        <p:blipFill rotWithShape="1">
          <a:blip r:embed="rId4">
            <a:alphaModFix/>
          </a:blip>
          <a:srcRect b="0" l="0" r="0" t="0"/>
          <a:stretch/>
        </p:blipFill>
        <p:spPr>
          <a:xfrm>
            <a:off x="7380312" y="6180124"/>
            <a:ext cx="1763688" cy="681959"/>
          </a:xfrm>
          <a:prstGeom prst="rect">
            <a:avLst/>
          </a:prstGeom>
          <a:noFill/>
          <a:ln>
            <a:noFill/>
          </a:ln>
        </p:spPr>
      </p:pic>
      <p:pic>
        <p:nvPicPr>
          <p:cNvPr descr="ND_mark_white_L.png" id="266" name="Google Shape;266;p50"/>
          <p:cNvPicPr preferRelativeResize="0"/>
          <p:nvPr/>
        </p:nvPicPr>
        <p:blipFill rotWithShape="1">
          <a:blip r:embed="rId5">
            <a:alphaModFix/>
          </a:blip>
          <a:srcRect b="0" l="0" r="0" t="0"/>
          <a:stretch/>
        </p:blipFill>
        <p:spPr>
          <a:xfrm>
            <a:off x="35496" y="6214943"/>
            <a:ext cx="2520280" cy="589746"/>
          </a:xfrm>
          <a:prstGeom prst="rect">
            <a:avLst/>
          </a:prstGeom>
          <a:noFill/>
          <a:ln>
            <a:noFill/>
          </a:ln>
        </p:spPr>
      </p:pic>
      <p:sp>
        <p:nvSpPr>
          <p:cNvPr id="267" name="Google Shape;267;p50"/>
          <p:cNvSpPr/>
          <p:nvPr/>
        </p:nvSpPr>
        <p:spPr>
          <a:xfrm>
            <a:off x="457200" y="5458300"/>
            <a:ext cx="8229600" cy="3693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SzPts val="1800"/>
              <a:buFont typeface="Calibri"/>
              <a:buChar char="-"/>
            </a:pPr>
            <a:r>
              <a:rPr lang="en" sz="1800">
                <a:latin typeface="Calibri"/>
                <a:ea typeface="Calibri"/>
                <a:cs typeface="Calibri"/>
                <a:sym typeface="Calibri"/>
              </a:rPr>
              <a:t>Implementation grant: https://www.imls.gov/grants/awarded/LG-70-18-0082-18</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en" sz="1800">
                <a:latin typeface="Calibri"/>
                <a:ea typeface="Calibri"/>
                <a:cs typeface="Calibri"/>
                <a:sym typeface="Calibri"/>
              </a:rPr>
              <a:t>Planning grant: </a:t>
            </a:r>
            <a:r>
              <a:rPr lang="en" sz="1800">
                <a:solidFill>
                  <a:srgbClr val="000000"/>
                </a:solidFill>
                <a:latin typeface="Calibri"/>
                <a:ea typeface="Calibri"/>
                <a:cs typeface="Calibri"/>
                <a:sym typeface="Calibri"/>
              </a:rPr>
              <a:t>https://www.imls.gov/grants/awarded/lg-72-16-0122-16</a:t>
            </a:r>
            <a:endParaRPr sz="1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8"/>
          <p:cNvSpPr txBox="1"/>
          <p:nvPr>
            <p:ph type="title"/>
          </p:nvPr>
        </p:nvSpPr>
        <p:spPr>
          <a:xfrm>
            <a:off x="311700" y="287387"/>
            <a:ext cx="85206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200" u="none" cap="none" strike="noStrike">
                <a:solidFill>
                  <a:srgbClr val="E36C09"/>
                </a:solidFill>
                <a:latin typeface="Trebuchet MS"/>
                <a:ea typeface="Trebuchet MS"/>
                <a:cs typeface="Trebuchet MS"/>
                <a:sym typeface="Trebuchet MS"/>
              </a:rPr>
              <a:t>Open Design - Timeline </a:t>
            </a:r>
            <a:endParaRPr b="0" i="0" sz="2800" u="none" cap="none" strike="noStrike">
              <a:solidFill>
                <a:schemeClr val="dk1"/>
              </a:solidFill>
              <a:latin typeface="Arial"/>
              <a:ea typeface="Arial"/>
              <a:cs typeface="Arial"/>
              <a:sym typeface="Arial"/>
            </a:endParaRPr>
          </a:p>
        </p:txBody>
      </p:sp>
      <p:pic>
        <p:nvPicPr>
          <p:cNvPr descr="Screen Shot 2018-09-10 at 5.17.45 AM.png" id="477" name="Google Shape;477;p68"/>
          <p:cNvPicPr preferRelativeResize="0"/>
          <p:nvPr/>
        </p:nvPicPr>
        <p:blipFill rotWithShape="1">
          <a:blip r:embed="rId3">
            <a:alphaModFix/>
          </a:blip>
          <a:srcRect b="0" l="0" r="0" t="0"/>
          <a:stretch/>
        </p:blipFill>
        <p:spPr>
          <a:xfrm>
            <a:off x="0" y="1083962"/>
            <a:ext cx="9144000" cy="5417898"/>
          </a:xfrm>
          <a:prstGeom prst="rect">
            <a:avLst/>
          </a:prstGeom>
          <a:noFill/>
          <a:ln>
            <a:noFill/>
          </a:ln>
        </p:spPr>
      </p:pic>
      <p:sp>
        <p:nvSpPr>
          <p:cNvPr id="478" name="Google Shape;478;p68"/>
          <p:cNvSpPr/>
          <p:nvPr/>
        </p:nvSpPr>
        <p:spPr>
          <a:xfrm>
            <a:off x="1749775" y="5256600"/>
            <a:ext cx="2483400" cy="1016100"/>
          </a:xfrm>
          <a:prstGeom prst="donut">
            <a:avLst>
              <a:gd fmla="val 8710" name="adj"/>
            </a:avLst>
          </a:prstGeom>
          <a:gradFill>
            <a:gsLst>
              <a:gs pos="0">
                <a:srgbClr val="FFAE23"/>
              </a:gs>
              <a:gs pos="100000">
                <a:srgbClr val="FFCE6C"/>
              </a:gs>
            </a:gsLst>
            <a:lin ang="16200038" scaled="0"/>
          </a:gradFill>
          <a:ln cap="flat" cmpd="sng" w="9525">
            <a:solidFill>
              <a:srgbClr val="FDA739"/>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79" name="Google Shape;479;p68"/>
          <p:cNvSpPr txBox="1"/>
          <p:nvPr/>
        </p:nvSpPr>
        <p:spPr>
          <a:xfrm>
            <a:off x="4769375" y="5230625"/>
            <a:ext cx="4062900" cy="58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800">
                <a:solidFill>
                  <a:srgbClr val="EF8600"/>
                </a:solidFill>
              </a:rPr>
              <a:t>Testing with Partners</a:t>
            </a:r>
            <a:endParaRPr b="1" i="0" sz="2800" u="none" cap="none" strike="noStrike">
              <a:solidFill>
                <a:srgbClr val="EF8600"/>
              </a:solidFill>
              <a:latin typeface="Arial"/>
              <a:ea typeface="Arial"/>
              <a:cs typeface="Arial"/>
              <a:sym typeface="Arial"/>
            </a:endParaRPr>
          </a:p>
        </p:txBody>
      </p:sp>
      <p:sp>
        <p:nvSpPr>
          <p:cNvPr id="480" name="Google Shape;480;p68"/>
          <p:cNvSpPr/>
          <p:nvPr/>
        </p:nvSpPr>
        <p:spPr>
          <a:xfrm>
            <a:off x="1890900" y="4214525"/>
            <a:ext cx="3727800" cy="1016100"/>
          </a:xfrm>
          <a:prstGeom prst="donut">
            <a:avLst>
              <a:gd fmla="val 8710" name="adj"/>
            </a:avLst>
          </a:prstGeom>
          <a:gradFill>
            <a:gsLst>
              <a:gs pos="0">
                <a:srgbClr val="FFAE23"/>
              </a:gs>
              <a:gs pos="100000">
                <a:srgbClr val="FFCE6C"/>
              </a:gs>
            </a:gsLst>
            <a:lin ang="16200038" scaled="0"/>
          </a:gradFill>
          <a:ln cap="flat" cmpd="sng" w="9525">
            <a:solidFill>
              <a:srgbClr val="FDA739"/>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81" name="Google Shape;481;p68"/>
          <p:cNvSpPr/>
          <p:nvPr/>
        </p:nvSpPr>
        <p:spPr>
          <a:xfrm rot="-1656306">
            <a:off x="4261562" y="5594630"/>
            <a:ext cx="620879" cy="340033"/>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457200" y="274465"/>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1" i="0" lang="en" sz="4400" u="none" cap="none" strike="noStrike">
                <a:solidFill>
                  <a:srgbClr val="E36C09"/>
                </a:solidFill>
                <a:latin typeface="Trebuchet MS"/>
                <a:ea typeface="Trebuchet MS"/>
                <a:cs typeface="Trebuchet MS"/>
                <a:sym typeface="Trebuchet MS"/>
              </a:rPr>
              <a:t>Thank you!</a:t>
            </a:r>
            <a:endParaRPr b="1" i="0" sz="4400" u="none" cap="none" strike="noStrike">
              <a:solidFill>
                <a:srgbClr val="E36C09"/>
              </a:solidFill>
              <a:latin typeface="Trebuchet MS"/>
              <a:ea typeface="Trebuchet MS"/>
              <a:cs typeface="Trebuchet MS"/>
              <a:sym typeface="Trebuchet MS"/>
            </a:endParaRPr>
          </a:p>
        </p:txBody>
      </p:sp>
      <p:sp>
        <p:nvSpPr>
          <p:cNvPr id="487" name="Google Shape;487;p69"/>
          <p:cNvSpPr txBox="1"/>
          <p:nvPr>
            <p:ph idx="1" type="body"/>
          </p:nvPr>
        </p:nvSpPr>
        <p:spPr>
          <a:xfrm>
            <a:off x="161375" y="1066800"/>
            <a:ext cx="8774100" cy="50985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l">
              <a:spcBef>
                <a:spcPts val="640"/>
              </a:spcBef>
              <a:spcAft>
                <a:spcPts val="0"/>
              </a:spcAft>
              <a:buClr>
                <a:srgbClr val="000000"/>
              </a:buClr>
              <a:buSzPts val="3200"/>
              <a:buFont typeface="Arial"/>
              <a:buNone/>
            </a:pPr>
            <a:r>
              <a:t/>
            </a:r>
            <a:endParaRPr i="0" sz="2400" u="none" cap="none" strike="noStrike">
              <a:solidFill>
                <a:srgbClr val="000000"/>
              </a:solidFill>
              <a:latin typeface="Trebuchet MS"/>
              <a:ea typeface="Trebuchet MS"/>
              <a:cs typeface="Trebuchet MS"/>
              <a:sym typeface="Trebuchet MS"/>
            </a:endParaRPr>
          </a:p>
          <a:p>
            <a:pPr indent="0" lvl="0" marL="0" marR="0" rtl="0" algn="ctr">
              <a:spcBef>
                <a:spcPts val="640"/>
              </a:spcBef>
              <a:spcAft>
                <a:spcPts val="0"/>
              </a:spcAft>
              <a:buClr>
                <a:schemeClr val="dk1"/>
              </a:buClr>
              <a:buSzPts val="3200"/>
              <a:buFont typeface="Arial"/>
              <a:buNone/>
            </a:pPr>
            <a:r>
              <a:rPr lang="en" sz="2400">
                <a:solidFill>
                  <a:srgbClr val="E46C0A"/>
                </a:solidFill>
                <a:latin typeface="Trebuchet MS"/>
                <a:ea typeface="Trebuchet MS"/>
                <a:cs typeface="Trebuchet MS"/>
                <a:sym typeface="Trebuchet MS"/>
              </a:rPr>
              <a:t>PresQT on the web:</a:t>
            </a:r>
            <a:r>
              <a:rPr lang="en" sz="2400">
                <a:solidFill>
                  <a:srgbClr val="000000"/>
                </a:solidFill>
                <a:latin typeface="Trebuchet MS"/>
                <a:ea typeface="Trebuchet MS"/>
                <a:cs typeface="Trebuchet MS"/>
                <a:sym typeface="Trebuchet MS"/>
              </a:rPr>
              <a:t> </a:t>
            </a:r>
            <a:r>
              <a:rPr i="0" lang="en" sz="2400" u="sng" cap="none" strike="noStrike">
                <a:solidFill>
                  <a:schemeClr val="hlink"/>
                </a:solidFill>
                <a:latin typeface="Trebuchet MS"/>
                <a:ea typeface="Trebuchet MS"/>
                <a:cs typeface="Trebuchet MS"/>
                <a:sym typeface="Trebuchet MS"/>
                <a:hlinkClick r:id="rId3"/>
              </a:rPr>
              <a:t>https://presqt.crc.nd.edu/</a:t>
            </a:r>
            <a:endParaRPr sz="2400">
              <a:latin typeface="Trebuchet MS"/>
              <a:ea typeface="Trebuchet MS"/>
              <a:cs typeface="Trebuchet MS"/>
              <a:sym typeface="Trebuchet MS"/>
            </a:endParaRPr>
          </a:p>
          <a:p>
            <a:pPr indent="0" lvl="0" marL="0" rtl="0" algn="ctr">
              <a:spcBef>
                <a:spcPts val="640"/>
              </a:spcBef>
              <a:spcAft>
                <a:spcPts val="0"/>
              </a:spcAft>
              <a:buClr>
                <a:schemeClr val="dk1"/>
              </a:buClr>
              <a:buSzPts val="3200"/>
              <a:buFont typeface="Arial"/>
              <a:buNone/>
            </a:pPr>
            <a:r>
              <a:rPr lang="en" sz="2400">
                <a:solidFill>
                  <a:srgbClr val="E36C09"/>
                </a:solidFill>
                <a:latin typeface="Trebuchet MS"/>
                <a:ea typeface="Trebuchet MS"/>
                <a:cs typeface="Trebuchet MS"/>
                <a:sym typeface="Trebuchet MS"/>
              </a:rPr>
              <a:t>Subscribe to our newsletter!</a:t>
            </a:r>
            <a:endParaRPr sz="2400">
              <a:latin typeface="Trebuchet MS"/>
              <a:ea typeface="Trebuchet MS"/>
              <a:cs typeface="Trebuchet MS"/>
              <a:sym typeface="Trebuchet MS"/>
            </a:endParaRPr>
          </a:p>
          <a:p>
            <a:pPr indent="0" lvl="0" marL="0" marR="0" rtl="0" algn="ctr">
              <a:spcBef>
                <a:spcPts val="640"/>
              </a:spcBef>
              <a:spcAft>
                <a:spcPts val="0"/>
              </a:spcAft>
              <a:buClr>
                <a:schemeClr val="dk1"/>
              </a:buClr>
              <a:buSzPts val="3200"/>
              <a:buFont typeface="Arial"/>
              <a:buNone/>
            </a:pPr>
            <a:r>
              <a:t/>
            </a:r>
            <a:endParaRPr sz="2400">
              <a:latin typeface="Trebuchet MS"/>
              <a:ea typeface="Trebuchet MS"/>
              <a:cs typeface="Trebuchet MS"/>
              <a:sym typeface="Trebuchet MS"/>
            </a:endParaRPr>
          </a:p>
          <a:p>
            <a:pPr indent="0" lvl="0" marL="0" rtl="0" algn="ctr">
              <a:spcBef>
                <a:spcPts val="640"/>
              </a:spcBef>
              <a:spcAft>
                <a:spcPts val="0"/>
              </a:spcAft>
              <a:buClr>
                <a:schemeClr val="dk1"/>
              </a:buClr>
              <a:buSzPts val="3200"/>
              <a:buFont typeface="Arial"/>
              <a:buNone/>
            </a:pPr>
            <a:r>
              <a:rPr lang="en" sz="2400">
                <a:solidFill>
                  <a:srgbClr val="E46C0A"/>
                </a:solidFill>
                <a:latin typeface="Trebuchet MS"/>
                <a:ea typeface="Trebuchet MS"/>
                <a:cs typeface="Trebuchet MS"/>
                <a:sym typeface="Trebuchet MS"/>
              </a:rPr>
              <a:t>These slides are available at: </a:t>
            </a:r>
            <a:endParaRPr sz="2400">
              <a:solidFill>
                <a:srgbClr val="E46C0A"/>
              </a:solidFill>
              <a:latin typeface="Trebuchet MS"/>
              <a:ea typeface="Trebuchet MS"/>
              <a:cs typeface="Trebuchet MS"/>
              <a:sym typeface="Trebuchet MS"/>
            </a:endParaRPr>
          </a:p>
          <a:p>
            <a:pPr indent="0" lvl="0" marL="0" rtl="0" algn="ctr">
              <a:spcBef>
                <a:spcPts val="640"/>
              </a:spcBef>
              <a:spcAft>
                <a:spcPts val="0"/>
              </a:spcAft>
              <a:buClr>
                <a:schemeClr val="dk1"/>
              </a:buClr>
              <a:buSzPts val="3200"/>
              <a:buFont typeface="Arial"/>
              <a:buNone/>
            </a:pPr>
            <a:r>
              <a:rPr lang="en" sz="2400" u="sng">
                <a:solidFill>
                  <a:schemeClr val="hlink"/>
                </a:solidFill>
                <a:latin typeface="Trebuchet MS"/>
                <a:ea typeface="Trebuchet MS"/>
                <a:cs typeface="Trebuchet MS"/>
                <a:sym typeface="Trebuchet MS"/>
                <a:hlinkClick r:id="rId4"/>
              </a:rPr>
              <a:t>https://osf.io/d9hbr/</a:t>
            </a:r>
            <a:endParaRPr sz="2400">
              <a:latin typeface="Trebuchet MS"/>
              <a:ea typeface="Trebuchet MS"/>
              <a:cs typeface="Trebuchet MS"/>
              <a:sym typeface="Trebuchet MS"/>
            </a:endParaRPr>
          </a:p>
          <a:p>
            <a:pPr indent="0" lvl="0" marL="0" rtl="0" algn="ctr">
              <a:spcBef>
                <a:spcPts val="640"/>
              </a:spcBef>
              <a:spcAft>
                <a:spcPts val="0"/>
              </a:spcAft>
              <a:buClr>
                <a:schemeClr val="dk1"/>
              </a:buClr>
              <a:buSzPts val="3200"/>
              <a:buFont typeface="Arial"/>
              <a:buNone/>
            </a:pPr>
            <a:r>
              <a:t/>
            </a:r>
            <a:endParaRPr sz="2400">
              <a:latin typeface="Trebuchet MS"/>
              <a:ea typeface="Trebuchet MS"/>
              <a:cs typeface="Trebuchet MS"/>
              <a:sym typeface="Trebuchet MS"/>
            </a:endParaRPr>
          </a:p>
          <a:p>
            <a:pPr indent="0" lvl="0" marL="0" rtl="0" algn="ctr">
              <a:spcBef>
                <a:spcPts val="640"/>
              </a:spcBef>
              <a:spcAft>
                <a:spcPts val="0"/>
              </a:spcAft>
              <a:buClr>
                <a:schemeClr val="dk1"/>
              </a:buClr>
              <a:buSzPts val="3200"/>
              <a:buFont typeface="Arial"/>
              <a:buNone/>
            </a:pPr>
            <a:r>
              <a:t/>
            </a:r>
            <a:endParaRPr sz="2400">
              <a:latin typeface="Trebuchet MS"/>
              <a:ea typeface="Trebuchet MS"/>
              <a:cs typeface="Trebuchet MS"/>
              <a:sym typeface="Trebuchet MS"/>
            </a:endParaRPr>
          </a:p>
          <a:p>
            <a:pPr indent="0" lvl="0" marL="0" rtl="0" algn="ctr">
              <a:spcBef>
                <a:spcPts val="640"/>
              </a:spcBef>
              <a:spcAft>
                <a:spcPts val="0"/>
              </a:spcAft>
              <a:buClr>
                <a:schemeClr val="dk1"/>
              </a:buClr>
              <a:buSzPts val="3200"/>
              <a:buFont typeface="Arial"/>
              <a:buNone/>
            </a:pPr>
            <a:r>
              <a:t/>
            </a:r>
            <a:endParaRPr sz="2400">
              <a:latin typeface="Trebuchet MS"/>
              <a:ea typeface="Trebuchet MS"/>
              <a:cs typeface="Trebuchet MS"/>
              <a:sym typeface="Trebuchet MS"/>
            </a:endParaRPr>
          </a:p>
          <a:p>
            <a:pPr indent="0" lvl="0" marL="0" marR="0" rtl="0" algn="ctr">
              <a:spcBef>
                <a:spcPts val="640"/>
              </a:spcBef>
              <a:spcAft>
                <a:spcPts val="0"/>
              </a:spcAft>
              <a:buClr>
                <a:schemeClr val="dk1"/>
              </a:buClr>
              <a:buSzPts val="3200"/>
              <a:buFont typeface="Arial"/>
              <a:buNone/>
            </a:pPr>
            <a:r>
              <a:t/>
            </a:r>
            <a:endParaRPr sz="2400">
              <a:latin typeface="Trebuchet MS"/>
              <a:ea typeface="Trebuchet MS"/>
              <a:cs typeface="Trebuchet MS"/>
              <a:sym typeface="Trebuchet MS"/>
            </a:endParaRPr>
          </a:p>
        </p:txBody>
      </p:sp>
      <p:sp>
        <p:nvSpPr>
          <p:cNvPr id="488" name="Google Shape;488;p69"/>
          <p:cNvSpPr/>
          <p:nvPr/>
        </p:nvSpPr>
        <p:spPr>
          <a:xfrm>
            <a:off x="0" y="6165304"/>
            <a:ext cx="9144000" cy="692696"/>
          </a:xfrm>
          <a:prstGeom prst="rect">
            <a:avLst/>
          </a:prstGeom>
          <a:solidFill>
            <a:srgbClr val="E36C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lang="en" sz="3600">
                <a:solidFill>
                  <a:srgbClr val="FFFFFF"/>
                </a:solidFill>
                <a:latin typeface="Calibri"/>
                <a:ea typeface="Calibri"/>
                <a:cs typeface="Calibri"/>
                <a:sym typeface="Calibri"/>
              </a:rPr>
              <a:t>Hesburgh Libraries</a:t>
            </a:r>
            <a:endParaRPr/>
          </a:p>
        </p:txBody>
      </p:sp>
      <p:pic>
        <p:nvPicPr>
          <p:cNvPr descr="crc_logo_white_m.png" id="489" name="Google Shape;489;p69"/>
          <p:cNvPicPr preferRelativeResize="0"/>
          <p:nvPr/>
        </p:nvPicPr>
        <p:blipFill rotWithShape="1">
          <a:blip r:embed="rId5">
            <a:alphaModFix/>
          </a:blip>
          <a:srcRect b="0" l="0" r="0" t="0"/>
          <a:stretch/>
        </p:blipFill>
        <p:spPr>
          <a:xfrm>
            <a:off x="7380312" y="6180124"/>
            <a:ext cx="1763688" cy="681959"/>
          </a:xfrm>
          <a:prstGeom prst="rect">
            <a:avLst/>
          </a:prstGeom>
          <a:noFill/>
          <a:ln>
            <a:noFill/>
          </a:ln>
        </p:spPr>
      </p:pic>
      <p:pic>
        <p:nvPicPr>
          <p:cNvPr descr="ND_mark_white_L.png" id="490" name="Google Shape;490;p69"/>
          <p:cNvPicPr preferRelativeResize="0"/>
          <p:nvPr/>
        </p:nvPicPr>
        <p:blipFill rotWithShape="1">
          <a:blip r:embed="rId6">
            <a:alphaModFix/>
          </a:blip>
          <a:srcRect b="0" l="0" r="0" t="0"/>
          <a:stretch/>
        </p:blipFill>
        <p:spPr>
          <a:xfrm>
            <a:off x="35496" y="6214943"/>
            <a:ext cx="2520280" cy="589746"/>
          </a:xfrm>
          <a:prstGeom prst="rect">
            <a:avLst/>
          </a:prstGeom>
          <a:noFill/>
          <a:ln>
            <a:noFill/>
          </a:ln>
        </p:spPr>
      </p:pic>
      <p:pic>
        <p:nvPicPr>
          <p:cNvPr id="491" name="Google Shape;491;p69"/>
          <p:cNvPicPr preferRelativeResize="0"/>
          <p:nvPr/>
        </p:nvPicPr>
        <p:blipFill rotWithShape="1">
          <a:blip r:embed="rId7">
            <a:alphaModFix/>
          </a:blip>
          <a:srcRect b="357" l="0" r="0" t="367"/>
          <a:stretch/>
        </p:blipFill>
        <p:spPr>
          <a:xfrm>
            <a:off x="707275" y="1572375"/>
            <a:ext cx="7979525" cy="218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51"/>
          <p:cNvSpPr txBox="1"/>
          <p:nvPr>
            <p:ph type="title"/>
          </p:nvPr>
        </p:nvSpPr>
        <p:spPr>
          <a:xfrm>
            <a:off x="457200" y="-1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1" i="0" lang="en" sz="4400" u="none" cap="none" strike="noStrike">
                <a:solidFill>
                  <a:srgbClr val="E36C09"/>
                </a:solidFill>
                <a:latin typeface="Trebuchet MS"/>
                <a:ea typeface="Trebuchet MS"/>
                <a:cs typeface="Trebuchet MS"/>
                <a:sym typeface="Trebuchet MS"/>
              </a:rPr>
              <a:t>Motivation</a:t>
            </a:r>
            <a:endParaRPr b="1" i="0" sz="4400" u="none" cap="none" strike="noStrike">
              <a:solidFill>
                <a:srgbClr val="E36C09"/>
              </a:solidFill>
              <a:latin typeface="Trebuchet MS"/>
              <a:ea typeface="Trebuchet MS"/>
              <a:cs typeface="Trebuchet MS"/>
              <a:sym typeface="Trebuchet MS"/>
            </a:endParaRPr>
          </a:p>
        </p:txBody>
      </p:sp>
      <p:sp>
        <p:nvSpPr>
          <p:cNvPr id="273" name="Google Shape;273;p51"/>
          <p:cNvSpPr txBox="1"/>
          <p:nvPr>
            <p:ph idx="1" type="body"/>
          </p:nvPr>
        </p:nvSpPr>
        <p:spPr>
          <a:xfrm>
            <a:off x="457200" y="1039430"/>
            <a:ext cx="8229600" cy="4526100"/>
          </a:xfrm>
          <a:prstGeom prst="rect">
            <a:avLst/>
          </a:prstGeom>
          <a:noFill/>
          <a:ln>
            <a:noFill/>
          </a:ln>
        </p:spPr>
        <p:txBody>
          <a:bodyPr anchorCtr="0" anchor="t" bIns="45700" lIns="91425" spcFirstLastPara="1" rIns="91425" wrap="square" tIns="45700">
            <a:noAutofit/>
          </a:bodyPr>
          <a:lstStyle/>
          <a:p>
            <a:pPr indent="-337820" lvl="0" marL="342900" marR="0" rtl="0" algn="l">
              <a:lnSpc>
                <a:spcPct val="8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Researchers often respond reluctantly and retroactively to funder and publisher mandates for data and software sharing. </a:t>
            </a:r>
            <a:endParaRPr b="0" i="0" sz="2400" u="none" cap="none" strike="noStrike">
              <a:solidFill>
                <a:schemeClr val="dk1"/>
              </a:solidFill>
              <a:latin typeface="Calibri"/>
              <a:ea typeface="Calibri"/>
              <a:cs typeface="Calibri"/>
              <a:sym typeface="Calibri"/>
            </a:endParaRPr>
          </a:p>
          <a:p>
            <a:pPr indent="-337820" lvl="0" marL="342900" marR="0" rtl="0" algn="l">
              <a:lnSpc>
                <a:spcPct val="80000"/>
              </a:lnSpc>
              <a:spcBef>
                <a:spcPts val="496"/>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Depositing data can be quite labor intensive. </a:t>
            </a:r>
            <a:endParaRPr b="0" i="0" sz="2400" u="none" cap="none" strike="noStrike">
              <a:solidFill>
                <a:schemeClr val="dk1"/>
              </a:solidFill>
              <a:latin typeface="Calibri"/>
              <a:ea typeface="Calibri"/>
              <a:cs typeface="Calibri"/>
              <a:sym typeface="Calibri"/>
            </a:endParaRPr>
          </a:p>
          <a:p>
            <a:pPr indent="-337820" lvl="0" marL="342900" marR="0" rtl="0" algn="l">
              <a:lnSpc>
                <a:spcPct val="80000"/>
              </a:lnSpc>
              <a:spcBef>
                <a:spcPts val="496"/>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Metadata enhancement, provenance reconstruction, reformatting and data documentation efforts can present significant barriers to timely and complete data sharing. </a:t>
            </a:r>
            <a:endParaRPr b="0" i="0" sz="2400" u="none" cap="none" strike="noStrike">
              <a:solidFill>
                <a:schemeClr val="dk1"/>
              </a:solidFill>
              <a:latin typeface="Calibri"/>
              <a:ea typeface="Calibri"/>
              <a:cs typeface="Calibri"/>
              <a:sym typeface="Calibri"/>
            </a:endParaRPr>
          </a:p>
          <a:p>
            <a:pPr indent="-337820" lvl="0" marL="342900" marR="0" rtl="0" algn="l">
              <a:lnSpc>
                <a:spcPct val="80000"/>
              </a:lnSpc>
              <a:spcBef>
                <a:spcPts val="496"/>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Curators engaged near the end of the research life cycle often receive incomplete metadata, at-risk formats, and a paucity of data documentation. </a:t>
            </a:r>
            <a:endParaRPr b="0" i="0" sz="2400" u="none" cap="none" strike="noStrike">
              <a:solidFill>
                <a:schemeClr val="dk1"/>
              </a:solidFill>
              <a:latin typeface="Calibri"/>
              <a:ea typeface="Calibri"/>
              <a:cs typeface="Calibri"/>
              <a:sym typeface="Calibri"/>
            </a:endParaRPr>
          </a:p>
          <a:p>
            <a:pPr indent="-337820" lvl="0" marL="342900" marR="0" rtl="0" algn="l">
              <a:lnSpc>
                <a:spcPct val="80000"/>
              </a:lnSpc>
              <a:spcBef>
                <a:spcPts val="496"/>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Reuse and reproducibility are jeopardized.</a:t>
            </a:r>
            <a:endParaRPr sz="2400"/>
          </a:p>
          <a:p>
            <a:pPr indent="0" lvl="0" marL="0" marR="0" rtl="0" algn="l">
              <a:lnSpc>
                <a:spcPct val="80000"/>
              </a:lnSpc>
              <a:spcBef>
                <a:spcPts val="558"/>
              </a:spcBef>
              <a:spcAft>
                <a:spcPts val="0"/>
              </a:spcAft>
              <a:buClr>
                <a:schemeClr val="dk1"/>
              </a:buClr>
              <a:buSzPts val="2480"/>
              <a:buFont typeface="Arial"/>
              <a:buNone/>
            </a:pPr>
            <a:r>
              <a:rPr b="0" i="0" lang="en" sz="2400" u="none" cap="none" strike="noStrike">
                <a:solidFill>
                  <a:schemeClr val="dk1"/>
                </a:solidFill>
                <a:latin typeface="Noto Sans Symbols"/>
                <a:ea typeface="Noto Sans Symbols"/>
                <a:cs typeface="Noto Sans Symbols"/>
                <a:sym typeface="Noto Sans Symbols"/>
              </a:rPr>
              <a:t>➔</a:t>
            </a:r>
            <a:r>
              <a:rPr b="0" i="0" lang="en" sz="2400" u="none" cap="none" strike="noStrike">
                <a:solidFill>
                  <a:schemeClr val="dk1"/>
                </a:solidFill>
                <a:latin typeface="Calibri"/>
                <a:ea typeface="Calibri"/>
                <a:cs typeface="Calibri"/>
                <a:sym typeface="Calibri"/>
              </a:rPr>
              <a:t> </a:t>
            </a:r>
            <a:r>
              <a:rPr b="0" i="0" lang="en" sz="2400" u="none" cap="none" strike="noStrike">
                <a:solidFill>
                  <a:srgbClr val="E36C09"/>
                </a:solidFill>
                <a:latin typeface="Calibri"/>
                <a:ea typeface="Calibri"/>
                <a:cs typeface="Calibri"/>
                <a:sym typeface="Calibri"/>
              </a:rPr>
              <a:t>PresQT</a:t>
            </a:r>
            <a:r>
              <a:rPr b="0" i="0" lang="en" sz="2400" u="none" cap="none" strike="noStrike">
                <a:solidFill>
                  <a:schemeClr val="dk1"/>
                </a:solidFill>
                <a:latin typeface="Calibri"/>
                <a:ea typeface="Calibri"/>
                <a:cs typeface="Calibri"/>
                <a:sym typeface="Calibri"/>
              </a:rPr>
              <a:t> bridges gaps between existing digital library infrastructure, repositories and software reu</a:t>
            </a:r>
            <a:r>
              <a:rPr lang="en" sz="2400"/>
              <a:t>se</a:t>
            </a:r>
            <a:r>
              <a:rPr b="0" i="0" lang="en" sz="2790" u="none" cap="none" strike="noStrike">
                <a:solidFill>
                  <a:schemeClr val="dk1"/>
                </a:solidFill>
                <a:latin typeface="Calibri"/>
                <a:ea typeface="Calibri"/>
                <a:cs typeface="Calibri"/>
                <a:sym typeface="Calibri"/>
              </a:rPr>
              <a:t>. </a:t>
            </a:r>
            <a:endParaRPr/>
          </a:p>
        </p:txBody>
      </p:sp>
      <p:sp>
        <p:nvSpPr>
          <p:cNvPr id="274" name="Google Shape;274;p51"/>
          <p:cNvSpPr/>
          <p:nvPr/>
        </p:nvSpPr>
        <p:spPr>
          <a:xfrm>
            <a:off x="0" y="6165304"/>
            <a:ext cx="9144000" cy="692700"/>
          </a:xfrm>
          <a:prstGeom prst="rect">
            <a:avLst/>
          </a:prstGeom>
          <a:solidFill>
            <a:srgbClr val="E36C09"/>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b="0" i="0" lang="en" sz="3600" u="none" cap="none" strike="noStrike">
                <a:solidFill>
                  <a:srgbClr val="FFFFFF"/>
                </a:solidFill>
                <a:latin typeface="Calibri"/>
                <a:ea typeface="Calibri"/>
                <a:cs typeface="Calibri"/>
                <a:sym typeface="Calibri"/>
              </a:rPr>
              <a:t>Hesburgh Libraries</a:t>
            </a:r>
            <a:endParaRPr/>
          </a:p>
        </p:txBody>
      </p:sp>
      <p:pic>
        <p:nvPicPr>
          <p:cNvPr descr="crc_logo_white_m.png" id="275" name="Google Shape;275;p51"/>
          <p:cNvPicPr preferRelativeResize="0"/>
          <p:nvPr/>
        </p:nvPicPr>
        <p:blipFill rotWithShape="1">
          <a:blip r:embed="rId3">
            <a:alphaModFix/>
          </a:blip>
          <a:srcRect b="0" l="0" r="0" t="0"/>
          <a:stretch/>
        </p:blipFill>
        <p:spPr>
          <a:xfrm>
            <a:off x="7380312" y="6180124"/>
            <a:ext cx="1763689" cy="681959"/>
          </a:xfrm>
          <a:prstGeom prst="rect">
            <a:avLst/>
          </a:prstGeom>
          <a:noFill/>
          <a:ln>
            <a:noFill/>
          </a:ln>
        </p:spPr>
      </p:pic>
      <p:pic>
        <p:nvPicPr>
          <p:cNvPr descr="ND_mark_white_L.png" id="276" name="Google Shape;276;p51"/>
          <p:cNvPicPr preferRelativeResize="0"/>
          <p:nvPr/>
        </p:nvPicPr>
        <p:blipFill rotWithShape="1">
          <a:blip r:embed="rId4">
            <a:alphaModFix/>
          </a:blip>
          <a:srcRect b="0" l="0" r="0" t="0"/>
          <a:stretch/>
        </p:blipFill>
        <p:spPr>
          <a:xfrm>
            <a:off x="35496" y="6214943"/>
            <a:ext cx="2520281" cy="5897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52"/>
          <p:cNvSpPr txBox="1"/>
          <p:nvPr>
            <p:ph type="title"/>
          </p:nvPr>
        </p:nvSpPr>
        <p:spPr>
          <a:xfrm>
            <a:off x="155450" y="198450"/>
            <a:ext cx="89169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959"/>
              <a:buFont typeface="Calibri"/>
              <a:buNone/>
            </a:pPr>
            <a:r>
              <a:rPr b="1" i="0" lang="en" sz="3600" u="none" cap="none" strike="noStrike">
                <a:solidFill>
                  <a:srgbClr val="E36C09"/>
                </a:solidFill>
                <a:latin typeface="Trebuchet MS"/>
                <a:ea typeface="Trebuchet MS"/>
                <a:cs typeface="Trebuchet MS"/>
                <a:sym typeface="Trebuchet MS"/>
              </a:rPr>
              <a:t>Target Lifecycle of Research Projects</a:t>
            </a:r>
            <a:endParaRPr b="1" i="0" sz="3600" u="none" cap="none" strike="noStrike">
              <a:solidFill>
                <a:srgbClr val="E36C09"/>
              </a:solidFill>
              <a:latin typeface="Trebuchet MS"/>
              <a:ea typeface="Trebuchet MS"/>
              <a:cs typeface="Trebuchet MS"/>
              <a:sym typeface="Trebuchet MS"/>
            </a:endParaRPr>
          </a:p>
        </p:txBody>
      </p:sp>
      <p:sp>
        <p:nvSpPr>
          <p:cNvPr id="282" name="Google Shape;282;p52"/>
          <p:cNvSpPr/>
          <p:nvPr/>
        </p:nvSpPr>
        <p:spPr>
          <a:xfrm>
            <a:off x="0" y="6165304"/>
            <a:ext cx="9144000" cy="692696"/>
          </a:xfrm>
          <a:prstGeom prst="rect">
            <a:avLst/>
          </a:prstGeom>
          <a:solidFill>
            <a:srgbClr val="E36C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lang="en" sz="3600">
                <a:solidFill>
                  <a:srgbClr val="FFFFFF"/>
                </a:solidFill>
                <a:latin typeface="Calibri"/>
                <a:ea typeface="Calibri"/>
                <a:cs typeface="Calibri"/>
                <a:sym typeface="Calibri"/>
              </a:rPr>
              <a:t>Hesburgh Libraries</a:t>
            </a:r>
            <a:endParaRPr/>
          </a:p>
        </p:txBody>
      </p:sp>
      <p:pic>
        <p:nvPicPr>
          <p:cNvPr descr="crc_logo_white_m.png" id="283" name="Google Shape;283;p52"/>
          <p:cNvPicPr preferRelativeResize="0"/>
          <p:nvPr/>
        </p:nvPicPr>
        <p:blipFill rotWithShape="1">
          <a:blip r:embed="rId3">
            <a:alphaModFix/>
          </a:blip>
          <a:srcRect b="0" l="0" r="0" t="0"/>
          <a:stretch/>
        </p:blipFill>
        <p:spPr>
          <a:xfrm>
            <a:off x="7380312" y="6180124"/>
            <a:ext cx="1763688" cy="681959"/>
          </a:xfrm>
          <a:prstGeom prst="rect">
            <a:avLst/>
          </a:prstGeom>
          <a:noFill/>
          <a:ln>
            <a:noFill/>
          </a:ln>
        </p:spPr>
      </p:pic>
      <p:pic>
        <p:nvPicPr>
          <p:cNvPr descr="ND_mark_white_L.png" id="284" name="Google Shape;284;p52"/>
          <p:cNvPicPr preferRelativeResize="0"/>
          <p:nvPr/>
        </p:nvPicPr>
        <p:blipFill rotWithShape="1">
          <a:blip r:embed="rId4">
            <a:alphaModFix/>
          </a:blip>
          <a:srcRect b="0" l="0" r="0" t="0"/>
          <a:stretch/>
        </p:blipFill>
        <p:spPr>
          <a:xfrm>
            <a:off x="35496" y="6214943"/>
            <a:ext cx="2520280" cy="589746"/>
          </a:xfrm>
          <a:prstGeom prst="rect">
            <a:avLst/>
          </a:prstGeom>
          <a:noFill/>
          <a:ln>
            <a:noFill/>
          </a:ln>
        </p:spPr>
      </p:pic>
      <p:sp>
        <p:nvSpPr>
          <p:cNvPr id="285" name="Google Shape;285;p52"/>
          <p:cNvSpPr txBox="1"/>
          <p:nvPr/>
        </p:nvSpPr>
        <p:spPr>
          <a:xfrm>
            <a:off x="155448" y="899120"/>
            <a:ext cx="8836152" cy="5410200"/>
          </a:xfrm>
          <a:prstGeom prst="rect">
            <a:avLst/>
          </a:prstGeom>
          <a:noFill/>
          <a:ln>
            <a:noFill/>
          </a:ln>
        </p:spPr>
        <p:txBody>
          <a:bodyPr anchorCtr="0" anchor="t" bIns="45700" lIns="91425" spcFirstLastPara="1" rIns="91425" wrap="square" tIns="45700">
            <a:noAutofit/>
          </a:bodyPr>
          <a:lstStyle/>
          <a:p>
            <a:pPr indent="-165100" lvl="0" marL="342900" marR="0" rtl="0" algn="l">
              <a:spcBef>
                <a:spcPts val="0"/>
              </a:spcBef>
              <a:spcAft>
                <a:spcPts val="0"/>
              </a:spcAft>
              <a:buClr>
                <a:schemeClr val="dk1"/>
              </a:buClr>
              <a:buSzPts val="2800"/>
              <a:buFont typeface="Arial"/>
              <a:buNone/>
            </a:pPr>
            <a:r>
              <a:t/>
            </a:r>
            <a:endParaRPr sz="2800">
              <a:solidFill>
                <a:srgbClr val="17365D"/>
              </a:solidFill>
              <a:latin typeface="Calibri"/>
              <a:ea typeface="Calibri"/>
              <a:cs typeface="Calibri"/>
              <a:sym typeface="Calibri"/>
            </a:endParaRPr>
          </a:p>
        </p:txBody>
      </p:sp>
      <p:sp>
        <p:nvSpPr>
          <p:cNvPr id="286" name="Google Shape;286;p52"/>
          <p:cNvSpPr txBox="1"/>
          <p:nvPr/>
        </p:nvSpPr>
        <p:spPr>
          <a:xfrm>
            <a:off x="155448" y="899120"/>
            <a:ext cx="8836152" cy="5410200"/>
          </a:xfrm>
          <a:prstGeom prst="rect">
            <a:avLst/>
          </a:prstGeom>
          <a:noFill/>
          <a:ln>
            <a:noFill/>
          </a:ln>
        </p:spPr>
        <p:txBody>
          <a:bodyPr anchorCtr="0" anchor="t" bIns="45700" lIns="91425" spcFirstLastPara="1" rIns="91425" wrap="square" tIns="45700">
            <a:noAutofit/>
          </a:bodyPr>
          <a:lstStyle/>
          <a:p>
            <a:pPr indent="-165100" lvl="0" marL="342900" marR="0" rtl="0" algn="l">
              <a:spcBef>
                <a:spcPts val="0"/>
              </a:spcBef>
              <a:spcAft>
                <a:spcPts val="0"/>
              </a:spcAft>
              <a:buClr>
                <a:schemeClr val="dk1"/>
              </a:buClr>
              <a:buSzPts val="2800"/>
              <a:buFont typeface="Arial"/>
              <a:buNone/>
            </a:pPr>
            <a:r>
              <a:t/>
            </a:r>
            <a:endParaRPr sz="2800">
              <a:solidFill>
                <a:srgbClr val="17365D"/>
              </a:solidFill>
              <a:latin typeface="Calibri"/>
              <a:ea typeface="Calibri"/>
              <a:cs typeface="Calibri"/>
              <a:sym typeface="Calibri"/>
            </a:endParaRPr>
          </a:p>
        </p:txBody>
      </p:sp>
      <p:grpSp>
        <p:nvGrpSpPr>
          <p:cNvPr id="287" name="Google Shape;287;p52"/>
          <p:cNvGrpSpPr/>
          <p:nvPr/>
        </p:nvGrpSpPr>
        <p:grpSpPr>
          <a:xfrm>
            <a:off x="1691247" y="1249042"/>
            <a:ext cx="5994554" cy="4872775"/>
            <a:chOff x="331942" y="0"/>
            <a:chExt cx="5994554" cy="4872775"/>
          </a:xfrm>
        </p:grpSpPr>
        <p:sp>
          <p:nvSpPr>
            <p:cNvPr id="288" name="Google Shape;288;p52"/>
            <p:cNvSpPr/>
            <p:nvPr/>
          </p:nvSpPr>
          <p:spPr>
            <a:xfrm>
              <a:off x="3534142" y="100798"/>
              <a:ext cx="1957324" cy="9525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2"/>
            <p:cNvSpPr txBox="1"/>
            <p:nvPr/>
          </p:nvSpPr>
          <p:spPr>
            <a:xfrm>
              <a:off x="3534142" y="100798"/>
              <a:ext cx="1957324" cy="95259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rPr lang="en" sz="2400">
                  <a:solidFill>
                    <a:schemeClr val="dk1"/>
                  </a:solidFill>
                  <a:latin typeface="Calibri"/>
                  <a:ea typeface="Calibri"/>
                  <a:cs typeface="Calibri"/>
                  <a:sym typeface="Calibri"/>
                </a:rPr>
                <a:t>Selection/</a:t>
              </a:r>
              <a:endParaRPr sz="2400">
                <a:solidFill>
                  <a:schemeClr val="dk1"/>
                </a:solidFill>
                <a:latin typeface="Calibri"/>
                <a:ea typeface="Calibri"/>
                <a:cs typeface="Calibri"/>
                <a:sym typeface="Calibri"/>
              </a:endParaRPr>
            </a:p>
            <a:p>
              <a:pPr indent="0" lvl="0" marL="0" marR="0" rtl="0" algn="ctr">
                <a:lnSpc>
                  <a:spcPct val="90000"/>
                </a:lnSpc>
                <a:spcBef>
                  <a:spcPts val="0"/>
                </a:spcBef>
                <a:spcAft>
                  <a:spcPts val="0"/>
                </a:spcAft>
                <a:buNone/>
              </a:pPr>
              <a:r>
                <a:rPr lang="en" sz="2400">
                  <a:solidFill>
                    <a:schemeClr val="dk1"/>
                  </a:solidFill>
                  <a:latin typeface="Calibri"/>
                  <a:ea typeface="Calibri"/>
                  <a:cs typeface="Calibri"/>
                  <a:sym typeface="Calibri"/>
                </a:rPr>
                <a:t>development of tools</a:t>
              </a:r>
              <a:endParaRPr sz="2400">
                <a:solidFill>
                  <a:schemeClr val="dk1"/>
                </a:solidFill>
                <a:latin typeface="Calibri"/>
                <a:ea typeface="Calibri"/>
                <a:cs typeface="Calibri"/>
                <a:sym typeface="Calibri"/>
              </a:endParaRPr>
            </a:p>
          </p:txBody>
        </p:sp>
        <p:sp>
          <p:nvSpPr>
            <p:cNvPr id="290" name="Google Shape;290;p52"/>
            <p:cNvSpPr/>
            <p:nvPr/>
          </p:nvSpPr>
          <p:spPr>
            <a:xfrm>
              <a:off x="1011019" y="35925"/>
              <a:ext cx="4660111" cy="4660111"/>
            </a:xfrm>
            <a:custGeom>
              <a:rect b="b" l="l" r="r" t="t"/>
              <a:pathLst>
                <a:path extrusionOk="0" h="120000" w="120000">
                  <a:moveTo>
                    <a:pt x="104727" y="24971"/>
                  </a:moveTo>
                  <a:cubicBezTo>
                    <a:pt x="108853" y="30239"/>
                    <a:pt x="112015" y="36194"/>
                    <a:pt x="114069" y="42562"/>
                  </a:cubicBezTo>
                  <a:lnTo>
                    <a:pt x="117158" y="41798"/>
                  </a:lnTo>
                  <a:lnTo>
                    <a:pt x="112830" y="46942"/>
                  </a:lnTo>
                  <a:lnTo>
                    <a:pt x="106325" y="44476"/>
                  </a:lnTo>
                  <a:lnTo>
                    <a:pt x="109413" y="43713"/>
                  </a:lnTo>
                  <a:lnTo>
                    <a:pt x="109413" y="43713"/>
                  </a:lnTo>
                  <a:cubicBezTo>
                    <a:pt x="107530" y="38000"/>
                    <a:pt x="104671" y="32656"/>
                    <a:pt x="100962" y="27920"/>
                  </a:cubicBezTo>
                  <a:close/>
                </a:path>
              </a:pathLst>
            </a:custGeom>
            <a:gradFill>
              <a:gsLst>
                <a:gs pos="0">
                  <a:srgbClr val="3E7FCD"/>
                </a:gs>
                <a:gs pos="100000">
                  <a:srgbClr val="96C0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2"/>
            <p:cNvSpPr/>
            <p:nvPr/>
          </p:nvSpPr>
          <p:spPr>
            <a:xfrm>
              <a:off x="4596834" y="1855159"/>
              <a:ext cx="1729662" cy="9525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2"/>
            <p:cNvSpPr txBox="1"/>
            <p:nvPr/>
          </p:nvSpPr>
          <p:spPr>
            <a:xfrm>
              <a:off x="4596834" y="1855159"/>
              <a:ext cx="1729662" cy="95259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rPr lang="en" sz="2400">
                  <a:solidFill>
                    <a:schemeClr val="dk1"/>
                  </a:solidFill>
                  <a:latin typeface="Calibri"/>
                  <a:ea typeface="Calibri"/>
                  <a:cs typeface="Calibri"/>
                  <a:sym typeface="Calibri"/>
                </a:rPr>
                <a:t>Data assembling/</a:t>
              </a:r>
              <a:endParaRPr sz="2400">
                <a:solidFill>
                  <a:schemeClr val="dk1"/>
                </a:solidFill>
                <a:latin typeface="Calibri"/>
                <a:ea typeface="Calibri"/>
                <a:cs typeface="Calibri"/>
                <a:sym typeface="Calibri"/>
              </a:endParaRPr>
            </a:p>
            <a:p>
              <a:pPr indent="0" lvl="0" marL="0" marR="0" rtl="0" algn="ctr">
                <a:lnSpc>
                  <a:spcPct val="90000"/>
                </a:lnSpc>
                <a:spcBef>
                  <a:spcPts val="0"/>
                </a:spcBef>
                <a:spcAft>
                  <a:spcPts val="0"/>
                </a:spcAft>
                <a:buNone/>
              </a:pPr>
              <a:r>
                <a:rPr lang="en" sz="2400">
                  <a:solidFill>
                    <a:schemeClr val="dk1"/>
                  </a:solidFill>
                  <a:latin typeface="Calibri"/>
                  <a:ea typeface="Calibri"/>
                  <a:cs typeface="Calibri"/>
                  <a:sym typeface="Calibri"/>
                </a:rPr>
                <a:t>creating</a:t>
              </a:r>
              <a:endParaRPr sz="2400">
                <a:solidFill>
                  <a:schemeClr val="dk1"/>
                </a:solidFill>
                <a:latin typeface="Calibri"/>
                <a:ea typeface="Calibri"/>
                <a:cs typeface="Calibri"/>
                <a:sym typeface="Calibri"/>
              </a:endParaRPr>
            </a:p>
          </p:txBody>
        </p:sp>
        <p:sp>
          <p:nvSpPr>
            <p:cNvPr id="293" name="Google Shape;293;p52"/>
            <p:cNvSpPr/>
            <p:nvPr/>
          </p:nvSpPr>
          <p:spPr>
            <a:xfrm>
              <a:off x="965387" y="212664"/>
              <a:ext cx="4660111" cy="4660111"/>
            </a:xfrm>
            <a:custGeom>
              <a:rect b="b" l="l" r="r" t="t"/>
              <a:pathLst>
                <a:path extrusionOk="0" h="120000" w="120000">
                  <a:moveTo>
                    <a:pt x="116370" y="67073"/>
                  </a:moveTo>
                  <a:cubicBezTo>
                    <a:pt x="115457" y="74349"/>
                    <a:pt x="113143" y="81380"/>
                    <a:pt x="109558" y="87777"/>
                  </a:cubicBezTo>
                  <a:lnTo>
                    <a:pt x="112219" y="89523"/>
                  </a:lnTo>
                  <a:lnTo>
                    <a:pt x="105504" y="89848"/>
                  </a:lnTo>
                  <a:lnTo>
                    <a:pt x="102887" y="83402"/>
                  </a:lnTo>
                  <a:lnTo>
                    <a:pt x="105548" y="85147"/>
                  </a:lnTo>
                  <a:cubicBezTo>
                    <a:pt x="108739" y="79366"/>
                    <a:pt x="110801" y="73030"/>
                    <a:pt x="111624" y="66478"/>
                  </a:cubicBezTo>
                  <a:close/>
                </a:path>
              </a:pathLst>
            </a:custGeom>
            <a:gradFill>
              <a:gsLst>
                <a:gs pos="0">
                  <a:srgbClr val="3E7FCD"/>
                </a:gs>
                <a:gs pos="100000">
                  <a:srgbClr val="96C0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2"/>
            <p:cNvSpPr/>
            <p:nvPr/>
          </p:nvSpPr>
          <p:spPr>
            <a:xfrm>
              <a:off x="3901688" y="3710319"/>
              <a:ext cx="1308909" cy="9525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2"/>
            <p:cNvSpPr txBox="1"/>
            <p:nvPr/>
          </p:nvSpPr>
          <p:spPr>
            <a:xfrm>
              <a:off x="3901688" y="3710319"/>
              <a:ext cx="1308909" cy="95259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rPr lang="en" sz="2400">
                  <a:solidFill>
                    <a:schemeClr val="dk1"/>
                  </a:solidFill>
                  <a:latin typeface="Calibri"/>
                  <a:ea typeface="Calibri"/>
                  <a:cs typeface="Calibri"/>
                  <a:sym typeface="Calibri"/>
                </a:rPr>
                <a:t>Reports</a:t>
              </a:r>
              <a:endParaRPr sz="2400">
                <a:solidFill>
                  <a:schemeClr val="dk1"/>
                </a:solidFill>
                <a:latin typeface="Calibri"/>
                <a:ea typeface="Calibri"/>
                <a:cs typeface="Calibri"/>
                <a:sym typeface="Calibri"/>
              </a:endParaRPr>
            </a:p>
          </p:txBody>
        </p:sp>
        <p:sp>
          <p:nvSpPr>
            <p:cNvPr id="296" name="Google Shape;296;p52"/>
            <p:cNvSpPr/>
            <p:nvPr/>
          </p:nvSpPr>
          <p:spPr>
            <a:xfrm>
              <a:off x="1351126" y="32172"/>
              <a:ext cx="4660111" cy="4660111"/>
            </a:xfrm>
            <a:custGeom>
              <a:rect b="b" l="l" r="r" t="t"/>
              <a:pathLst>
                <a:path extrusionOk="0" h="120000" w="120000">
                  <a:moveTo>
                    <a:pt x="65885" y="116506"/>
                  </a:moveTo>
                  <a:lnTo>
                    <a:pt x="65885" y="116506"/>
                  </a:lnTo>
                  <a:cubicBezTo>
                    <a:pt x="62031" y="116907"/>
                    <a:pt x="58146" y="116913"/>
                    <a:pt x="54291" y="116524"/>
                  </a:cubicBezTo>
                  <a:lnTo>
                    <a:pt x="53751" y="119660"/>
                  </a:lnTo>
                  <a:lnTo>
                    <a:pt x="50776" y="113633"/>
                  </a:lnTo>
                  <a:lnTo>
                    <a:pt x="55643" y="108662"/>
                  </a:lnTo>
                  <a:lnTo>
                    <a:pt x="55104" y="111798"/>
                  </a:lnTo>
                  <a:lnTo>
                    <a:pt x="55104" y="111798"/>
                  </a:lnTo>
                  <a:cubicBezTo>
                    <a:pt x="58525" y="112121"/>
                    <a:pt x="61971" y="112105"/>
                    <a:pt x="65389" y="111749"/>
                  </a:cubicBezTo>
                  <a:close/>
                </a:path>
              </a:pathLst>
            </a:custGeom>
            <a:gradFill>
              <a:gsLst>
                <a:gs pos="0">
                  <a:srgbClr val="3E7FCD"/>
                </a:gs>
                <a:gs pos="100000">
                  <a:srgbClr val="96C0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2"/>
            <p:cNvSpPr/>
            <p:nvPr/>
          </p:nvSpPr>
          <p:spPr>
            <a:xfrm>
              <a:off x="1216539" y="3698771"/>
              <a:ext cx="2103796" cy="9525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2"/>
            <p:cNvSpPr txBox="1"/>
            <p:nvPr/>
          </p:nvSpPr>
          <p:spPr>
            <a:xfrm>
              <a:off x="1216539" y="3698771"/>
              <a:ext cx="2103796" cy="95259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rPr lang="en" sz="2400">
                  <a:solidFill>
                    <a:schemeClr val="dk1"/>
                  </a:solidFill>
                  <a:latin typeface="Calibri"/>
                  <a:ea typeface="Calibri"/>
                  <a:cs typeface="Calibri"/>
                  <a:sym typeface="Calibri"/>
                </a:rPr>
                <a:t>Preservation of</a:t>
              </a:r>
              <a:endParaRPr/>
            </a:p>
            <a:p>
              <a:pPr indent="0" lvl="0" marL="0" marR="0" rtl="0" algn="ctr">
                <a:lnSpc>
                  <a:spcPct val="90000"/>
                </a:lnSpc>
                <a:spcBef>
                  <a:spcPts val="840"/>
                </a:spcBef>
                <a:spcAft>
                  <a:spcPts val="0"/>
                </a:spcAft>
                <a:buNone/>
              </a:pPr>
              <a:r>
                <a:rPr lang="en" sz="2400">
                  <a:solidFill>
                    <a:schemeClr val="dk1"/>
                  </a:solidFill>
                  <a:latin typeface="Calibri"/>
                  <a:ea typeface="Calibri"/>
                  <a:cs typeface="Calibri"/>
                  <a:sym typeface="Calibri"/>
                </a:rPr>
                <a:t>Data</a:t>
              </a:r>
              <a:endParaRPr sz="2400">
                <a:solidFill>
                  <a:schemeClr val="dk1"/>
                </a:solidFill>
                <a:latin typeface="Calibri"/>
                <a:ea typeface="Calibri"/>
                <a:cs typeface="Calibri"/>
                <a:sym typeface="Calibri"/>
              </a:endParaRPr>
            </a:p>
          </p:txBody>
        </p:sp>
        <p:sp>
          <p:nvSpPr>
            <p:cNvPr id="299" name="Google Shape;299;p52"/>
            <p:cNvSpPr/>
            <p:nvPr/>
          </p:nvSpPr>
          <p:spPr>
            <a:xfrm>
              <a:off x="1002791" y="1403"/>
              <a:ext cx="4660111" cy="4660111"/>
            </a:xfrm>
            <a:custGeom>
              <a:rect b="b" l="l" r="r" t="t"/>
              <a:pathLst>
                <a:path extrusionOk="0" h="120000" w="120000">
                  <a:moveTo>
                    <a:pt x="16456" y="96489"/>
                  </a:moveTo>
                  <a:lnTo>
                    <a:pt x="16456" y="96489"/>
                  </a:lnTo>
                  <a:cubicBezTo>
                    <a:pt x="11548" y="90632"/>
                    <a:pt x="7872" y="83845"/>
                    <a:pt x="5648" y="76534"/>
                  </a:cubicBezTo>
                  <a:lnTo>
                    <a:pt x="2546" y="77246"/>
                  </a:lnTo>
                  <a:lnTo>
                    <a:pt x="6960" y="72176"/>
                  </a:lnTo>
                  <a:lnTo>
                    <a:pt x="13423" y="74750"/>
                  </a:lnTo>
                  <a:lnTo>
                    <a:pt x="10322" y="75461"/>
                  </a:lnTo>
                  <a:lnTo>
                    <a:pt x="10322" y="75461"/>
                  </a:lnTo>
                  <a:cubicBezTo>
                    <a:pt x="12368" y="82036"/>
                    <a:pt x="15699" y="88139"/>
                    <a:pt x="20122" y="93417"/>
                  </a:cubicBezTo>
                  <a:close/>
                </a:path>
              </a:pathLst>
            </a:custGeom>
            <a:gradFill>
              <a:gsLst>
                <a:gs pos="0">
                  <a:srgbClr val="3E7FCD"/>
                </a:gs>
                <a:gs pos="100000">
                  <a:srgbClr val="96C0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2"/>
            <p:cNvSpPr/>
            <p:nvPr/>
          </p:nvSpPr>
          <p:spPr>
            <a:xfrm>
              <a:off x="331942" y="1855159"/>
              <a:ext cx="1744170" cy="9525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2"/>
            <p:cNvSpPr txBox="1"/>
            <p:nvPr/>
          </p:nvSpPr>
          <p:spPr>
            <a:xfrm>
              <a:off x="331942" y="1855159"/>
              <a:ext cx="1744170" cy="95259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rPr lang="en" sz="2400">
                  <a:solidFill>
                    <a:schemeClr val="dk1"/>
                  </a:solidFill>
                  <a:latin typeface="Calibri"/>
                  <a:ea typeface="Calibri"/>
                  <a:cs typeface="Calibri"/>
                  <a:sym typeface="Calibri"/>
                </a:rPr>
                <a:t>Funding ends</a:t>
              </a:r>
              <a:endParaRPr sz="2400">
                <a:solidFill>
                  <a:schemeClr val="dk1"/>
                </a:solidFill>
                <a:latin typeface="Calibri"/>
                <a:ea typeface="Calibri"/>
                <a:cs typeface="Calibri"/>
                <a:sym typeface="Calibri"/>
              </a:endParaRPr>
            </a:p>
          </p:txBody>
        </p:sp>
        <p:sp>
          <p:nvSpPr>
            <p:cNvPr id="302" name="Google Shape;302;p52"/>
            <p:cNvSpPr/>
            <p:nvPr/>
          </p:nvSpPr>
          <p:spPr>
            <a:xfrm>
              <a:off x="965197" y="142722"/>
              <a:ext cx="4660111" cy="4660111"/>
            </a:xfrm>
            <a:custGeom>
              <a:rect b="b" l="l" r="r" t="t"/>
              <a:pathLst>
                <a:path extrusionOk="0" h="120000" w="120000">
                  <a:moveTo>
                    <a:pt x="5632" y="43518"/>
                  </a:moveTo>
                  <a:lnTo>
                    <a:pt x="5632" y="43518"/>
                  </a:lnTo>
                  <a:cubicBezTo>
                    <a:pt x="8011" y="35671"/>
                    <a:pt x="12060" y="28432"/>
                    <a:pt x="17502" y="22298"/>
                  </a:cubicBezTo>
                  <a:lnTo>
                    <a:pt x="15274" y="20025"/>
                  </a:lnTo>
                  <a:lnTo>
                    <a:pt x="21903" y="21139"/>
                  </a:lnTo>
                  <a:lnTo>
                    <a:pt x="23086" y="27995"/>
                  </a:lnTo>
                  <a:lnTo>
                    <a:pt x="20859" y="25723"/>
                  </a:lnTo>
                  <a:cubicBezTo>
                    <a:pt x="15986" y="31287"/>
                    <a:pt x="12355" y="37827"/>
                    <a:pt x="10209" y="44905"/>
                  </a:cubicBezTo>
                  <a:close/>
                </a:path>
              </a:pathLst>
            </a:custGeom>
            <a:gradFill>
              <a:gsLst>
                <a:gs pos="0">
                  <a:srgbClr val="3E7FCD"/>
                </a:gs>
                <a:gs pos="100000">
                  <a:srgbClr val="96C0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2"/>
            <p:cNvSpPr/>
            <p:nvPr/>
          </p:nvSpPr>
          <p:spPr>
            <a:xfrm>
              <a:off x="1730434" y="0"/>
              <a:ext cx="1422659" cy="9525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2"/>
            <p:cNvSpPr txBox="1"/>
            <p:nvPr/>
          </p:nvSpPr>
          <p:spPr>
            <a:xfrm>
              <a:off x="1730434" y="0"/>
              <a:ext cx="1422659" cy="95259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rPr b="1" lang="en" sz="2400">
                  <a:solidFill>
                    <a:srgbClr val="E46C0A"/>
                  </a:solidFill>
                  <a:latin typeface="Calibri"/>
                  <a:ea typeface="Calibri"/>
                  <a:cs typeface="Calibri"/>
                  <a:sym typeface="Calibri"/>
                </a:rPr>
                <a:t>New project</a:t>
              </a:r>
              <a:endParaRPr b="1" sz="2400">
                <a:solidFill>
                  <a:srgbClr val="E46C0A"/>
                </a:solidFill>
                <a:latin typeface="Calibri"/>
                <a:ea typeface="Calibri"/>
                <a:cs typeface="Calibri"/>
                <a:sym typeface="Calibri"/>
              </a:endParaRPr>
            </a:p>
          </p:txBody>
        </p:sp>
        <p:sp>
          <p:nvSpPr>
            <p:cNvPr id="305" name="Google Shape;305;p52"/>
            <p:cNvSpPr/>
            <p:nvPr/>
          </p:nvSpPr>
          <p:spPr>
            <a:xfrm>
              <a:off x="1313465" y="22757"/>
              <a:ext cx="4660111" cy="4660111"/>
            </a:xfrm>
            <a:custGeom>
              <a:rect b="b" l="l" r="r" t="t"/>
              <a:pathLst>
                <a:path extrusionOk="0" h="120000" w="120000">
                  <a:moveTo>
                    <a:pt x="46912" y="4717"/>
                  </a:moveTo>
                  <a:lnTo>
                    <a:pt x="46912" y="4717"/>
                  </a:lnTo>
                  <a:cubicBezTo>
                    <a:pt x="48965" y="4230"/>
                    <a:pt x="51044" y="3859"/>
                    <a:pt x="53139" y="3604"/>
                  </a:cubicBezTo>
                  <a:lnTo>
                    <a:pt x="52975" y="426"/>
                  </a:lnTo>
                  <a:lnTo>
                    <a:pt x="57204" y="5652"/>
                  </a:lnTo>
                  <a:lnTo>
                    <a:pt x="53549" y="11571"/>
                  </a:lnTo>
                  <a:lnTo>
                    <a:pt x="53385" y="8394"/>
                  </a:lnTo>
                  <a:lnTo>
                    <a:pt x="53385" y="8394"/>
                  </a:lnTo>
                  <a:cubicBezTo>
                    <a:pt x="51579" y="8625"/>
                    <a:pt x="49786" y="8952"/>
                    <a:pt x="48014" y="9371"/>
                  </a:cubicBezTo>
                  <a:close/>
                </a:path>
              </a:pathLst>
            </a:custGeom>
            <a:gradFill>
              <a:gsLst>
                <a:gs pos="0">
                  <a:srgbClr val="3E7FCD"/>
                </a:gs>
                <a:gs pos="100000">
                  <a:srgbClr val="96C0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52"/>
          <p:cNvSpPr txBox="1"/>
          <p:nvPr/>
        </p:nvSpPr>
        <p:spPr>
          <a:xfrm>
            <a:off x="476336" y="5070084"/>
            <a:ext cx="2079440"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2800">
                <a:solidFill>
                  <a:srgbClr val="E46C0A"/>
                </a:solidFill>
                <a:latin typeface="Calibri"/>
                <a:ea typeface="Calibri"/>
                <a:cs typeface="Calibri"/>
                <a:sym typeface="Calibri"/>
              </a:rPr>
              <a:t>EASY STEP!!!</a:t>
            </a:r>
            <a:endParaRPr/>
          </a:p>
          <a:p>
            <a:pPr indent="0" lvl="0" marL="0" marR="0" rtl="0" algn="ctr">
              <a:spcBef>
                <a:spcPts val="0"/>
              </a:spcBef>
              <a:spcAft>
                <a:spcPts val="0"/>
              </a:spcAft>
              <a:buNone/>
            </a:pPr>
            <a:r>
              <a:rPr b="1" lang="en" sz="2800">
                <a:solidFill>
                  <a:srgbClr val="E46C0A"/>
                </a:solidFill>
                <a:latin typeface="Calibri"/>
                <a:ea typeface="Calibri"/>
                <a:cs typeface="Calibri"/>
                <a:sym typeface="Calibri"/>
              </a:rPr>
              <a:t>(ideally)</a:t>
            </a:r>
            <a:endParaRPr b="1" sz="2800">
              <a:solidFill>
                <a:srgbClr val="E46C0A"/>
              </a:solidFill>
              <a:latin typeface="Calibri"/>
              <a:ea typeface="Calibri"/>
              <a:cs typeface="Calibri"/>
              <a:sym typeface="Calibri"/>
            </a:endParaRPr>
          </a:p>
        </p:txBody>
      </p:sp>
      <p:sp>
        <p:nvSpPr>
          <p:cNvPr id="307" name="Google Shape;307;p52"/>
          <p:cNvSpPr txBox="1"/>
          <p:nvPr/>
        </p:nvSpPr>
        <p:spPr>
          <a:xfrm>
            <a:off x="6815064" y="1457765"/>
            <a:ext cx="200172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solidFill>
                  <a:srgbClr val="E46C0A"/>
                </a:solidFill>
                <a:latin typeface="Calibri"/>
                <a:ea typeface="Calibri"/>
                <a:cs typeface="Calibri"/>
                <a:sym typeface="Calibri"/>
              </a:rPr>
              <a:t>Assure quality</a:t>
            </a:r>
            <a:endParaRPr/>
          </a:p>
          <a:p>
            <a:pPr indent="0" lvl="0" marL="0" marR="0" rtl="0" algn="l">
              <a:spcBef>
                <a:spcPts val="0"/>
              </a:spcBef>
              <a:spcAft>
                <a:spcPts val="0"/>
              </a:spcAft>
              <a:buNone/>
            </a:pPr>
            <a:r>
              <a:rPr b="1" lang="en" sz="2400">
                <a:solidFill>
                  <a:srgbClr val="E46C0A"/>
                </a:solidFill>
                <a:latin typeface="Calibri"/>
                <a:ea typeface="Calibri"/>
                <a:cs typeface="Calibri"/>
                <a:sym typeface="Calibri"/>
              </a:rPr>
              <a:t>of data</a:t>
            </a:r>
            <a:endParaRPr b="1" sz="2400">
              <a:solidFill>
                <a:srgbClr val="E46C0A"/>
              </a:solidFill>
              <a:latin typeface="Calibri"/>
              <a:ea typeface="Calibri"/>
              <a:cs typeface="Calibri"/>
              <a:sym typeface="Calibri"/>
            </a:endParaRPr>
          </a:p>
        </p:txBody>
      </p:sp>
      <p:sp>
        <p:nvSpPr>
          <p:cNvPr id="308" name="Google Shape;308;p52"/>
          <p:cNvSpPr txBox="1"/>
          <p:nvPr/>
        </p:nvSpPr>
        <p:spPr>
          <a:xfrm>
            <a:off x="7685940" y="3306242"/>
            <a:ext cx="1458060" cy="1200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solidFill>
                  <a:srgbClr val="E46C0A"/>
                </a:solidFill>
                <a:latin typeface="Calibri"/>
                <a:ea typeface="Calibri"/>
                <a:cs typeface="Calibri"/>
                <a:sym typeface="Calibri"/>
              </a:rPr>
              <a:t>Assure quality</a:t>
            </a:r>
            <a:endParaRPr/>
          </a:p>
          <a:p>
            <a:pPr indent="0" lvl="0" marL="0" marR="0" rtl="0" algn="l">
              <a:spcBef>
                <a:spcPts val="0"/>
              </a:spcBef>
              <a:spcAft>
                <a:spcPts val="0"/>
              </a:spcAft>
              <a:buNone/>
            </a:pPr>
            <a:r>
              <a:rPr b="1" lang="en" sz="2400">
                <a:solidFill>
                  <a:srgbClr val="E46C0A"/>
                </a:solidFill>
                <a:latin typeface="Calibri"/>
                <a:ea typeface="Calibri"/>
                <a:cs typeface="Calibri"/>
                <a:sym typeface="Calibri"/>
              </a:rPr>
              <a:t>of data</a:t>
            </a:r>
            <a:endParaRPr b="1" sz="2400">
              <a:solidFill>
                <a:srgbClr val="E46C0A"/>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ctr">
              <a:spcBef>
                <a:spcPts val="640"/>
              </a:spcBef>
              <a:spcAft>
                <a:spcPts val="0"/>
              </a:spcAft>
              <a:buNone/>
            </a:pPr>
            <a:r>
              <a:rPr b="1" lang="en" sz="3200">
                <a:solidFill>
                  <a:srgbClr val="E36C09"/>
                </a:solidFill>
                <a:latin typeface="Trebuchet MS"/>
                <a:ea typeface="Trebuchet MS"/>
                <a:cs typeface="Trebuchet MS"/>
                <a:sym typeface="Trebuchet MS"/>
              </a:rPr>
              <a:t>Research Data Management Archipelago </a:t>
            </a:r>
            <a:endParaRPr b="1">
              <a:solidFill>
                <a:srgbClr val="E36C09"/>
              </a:solidFill>
              <a:latin typeface="Trebuchet MS"/>
              <a:ea typeface="Trebuchet MS"/>
              <a:cs typeface="Trebuchet MS"/>
              <a:sym typeface="Trebuchet MS"/>
            </a:endParaRPr>
          </a:p>
        </p:txBody>
      </p:sp>
      <p:grpSp>
        <p:nvGrpSpPr>
          <p:cNvPr id="314" name="Google Shape;314;p53"/>
          <p:cNvGrpSpPr/>
          <p:nvPr/>
        </p:nvGrpSpPr>
        <p:grpSpPr>
          <a:xfrm>
            <a:off x="0" y="6165304"/>
            <a:ext cx="9144000" cy="696779"/>
            <a:chOff x="0" y="6165304"/>
            <a:chExt cx="9144000" cy="696779"/>
          </a:xfrm>
        </p:grpSpPr>
        <p:sp>
          <p:nvSpPr>
            <p:cNvPr id="315" name="Google Shape;315;p53"/>
            <p:cNvSpPr/>
            <p:nvPr/>
          </p:nvSpPr>
          <p:spPr>
            <a:xfrm>
              <a:off x="0" y="6165304"/>
              <a:ext cx="9144000" cy="692700"/>
            </a:xfrm>
            <a:prstGeom prst="rect">
              <a:avLst/>
            </a:prstGeom>
            <a:solidFill>
              <a:srgbClr val="E36C09"/>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b="0" i="0" lang="en" sz="3600" u="none" cap="none" strike="noStrike">
                  <a:solidFill>
                    <a:srgbClr val="FFFFFF"/>
                  </a:solidFill>
                  <a:latin typeface="Calibri"/>
                  <a:ea typeface="Calibri"/>
                  <a:cs typeface="Calibri"/>
                  <a:sym typeface="Calibri"/>
                </a:rPr>
                <a:t>Hesburgh Libraries</a:t>
              </a:r>
              <a:endParaRPr/>
            </a:p>
          </p:txBody>
        </p:sp>
        <p:pic>
          <p:nvPicPr>
            <p:cNvPr descr="crc_logo_white_m.png" id="316" name="Google Shape;316;p53"/>
            <p:cNvPicPr preferRelativeResize="0"/>
            <p:nvPr/>
          </p:nvPicPr>
          <p:blipFill rotWithShape="1">
            <a:blip r:embed="rId3">
              <a:alphaModFix/>
            </a:blip>
            <a:srcRect b="0" l="0" r="0" t="0"/>
            <a:stretch/>
          </p:blipFill>
          <p:spPr>
            <a:xfrm>
              <a:off x="7380312" y="6180124"/>
              <a:ext cx="1763689" cy="681959"/>
            </a:xfrm>
            <a:prstGeom prst="rect">
              <a:avLst/>
            </a:prstGeom>
            <a:noFill/>
            <a:ln>
              <a:noFill/>
            </a:ln>
          </p:spPr>
        </p:pic>
        <p:pic>
          <p:nvPicPr>
            <p:cNvPr descr="ND_mark_white_L.png" id="317" name="Google Shape;317;p53"/>
            <p:cNvPicPr preferRelativeResize="0"/>
            <p:nvPr/>
          </p:nvPicPr>
          <p:blipFill rotWithShape="1">
            <a:blip r:embed="rId4">
              <a:alphaModFix/>
            </a:blip>
            <a:srcRect b="0" l="0" r="0" t="0"/>
            <a:stretch/>
          </p:blipFill>
          <p:spPr>
            <a:xfrm>
              <a:off x="35496" y="6214943"/>
              <a:ext cx="2520281" cy="589746"/>
            </a:xfrm>
            <a:prstGeom prst="rect">
              <a:avLst/>
            </a:prstGeom>
            <a:noFill/>
            <a:ln>
              <a:noFill/>
            </a:ln>
          </p:spPr>
        </p:pic>
      </p:grpSp>
      <p:pic>
        <p:nvPicPr>
          <p:cNvPr descr="cc logo" id="318" name="Google Shape;318;p53"/>
          <p:cNvPicPr preferRelativeResize="0"/>
          <p:nvPr/>
        </p:nvPicPr>
        <p:blipFill>
          <a:blip r:embed="rId5">
            <a:alphaModFix/>
          </a:blip>
          <a:stretch>
            <a:fillRect/>
          </a:stretch>
        </p:blipFill>
        <p:spPr>
          <a:xfrm>
            <a:off x="6038247" y="5555652"/>
            <a:ext cx="521632" cy="150605"/>
          </a:xfrm>
          <a:prstGeom prst="rect">
            <a:avLst/>
          </a:prstGeom>
          <a:noFill/>
          <a:ln>
            <a:noFill/>
          </a:ln>
        </p:spPr>
      </p:pic>
      <p:pic>
        <p:nvPicPr>
          <p:cNvPr id="319" name="Google Shape;319;p53"/>
          <p:cNvPicPr preferRelativeResize="0"/>
          <p:nvPr/>
        </p:nvPicPr>
        <p:blipFill>
          <a:blip r:embed="rId6">
            <a:alphaModFix/>
          </a:blip>
          <a:stretch>
            <a:fillRect/>
          </a:stretch>
        </p:blipFill>
        <p:spPr>
          <a:xfrm>
            <a:off x="5382000" y="5555652"/>
            <a:ext cx="521632" cy="150605"/>
          </a:xfrm>
          <a:prstGeom prst="rect">
            <a:avLst/>
          </a:prstGeom>
          <a:noFill/>
          <a:ln>
            <a:noFill/>
          </a:ln>
        </p:spPr>
      </p:pic>
      <p:pic>
        <p:nvPicPr>
          <p:cNvPr id="320" name="Google Shape;320;p53">
            <a:hlinkClick r:id="rId7"/>
          </p:cNvPr>
          <p:cNvPicPr preferRelativeResize="0"/>
          <p:nvPr/>
        </p:nvPicPr>
        <p:blipFill>
          <a:blip r:embed="rId8">
            <a:alphaModFix/>
          </a:blip>
          <a:stretch>
            <a:fillRect/>
          </a:stretch>
        </p:blipFill>
        <p:spPr>
          <a:xfrm>
            <a:off x="152400" y="1570050"/>
            <a:ext cx="8334226" cy="3833200"/>
          </a:xfrm>
          <a:prstGeom prst="rect">
            <a:avLst/>
          </a:prstGeom>
          <a:noFill/>
          <a:ln>
            <a:noFill/>
          </a:ln>
        </p:spPr>
      </p:pic>
      <p:pic>
        <p:nvPicPr>
          <p:cNvPr id="321" name="Google Shape;321;p53">
            <a:hlinkClick r:id="rId9"/>
          </p:cNvPr>
          <p:cNvPicPr preferRelativeResize="0"/>
          <p:nvPr/>
        </p:nvPicPr>
        <p:blipFill>
          <a:blip r:embed="rId10">
            <a:alphaModFix/>
          </a:blip>
          <a:stretch>
            <a:fillRect/>
          </a:stretch>
        </p:blipFill>
        <p:spPr>
          <a:xfrm>
            <a:off x="6808625" y="5483313"/>
            <a:ext cx="838200" cy="295275"/>
          </a:xfrm>
          <a:prstGeom prst="rect">
            <a:avLst/>
          </a:prstGeom>
          <a:noFill/>
          <a:ln>
            <a:noFill/>
          </a:ln>
        </p:spPr>
      </p:pic>
      <p:sp>
        <p:nvSpPr>
          <p:cNvPr id="322" name="Google Shape;322;p53"/>
          <p:cNvSpPr txBox="1"/>
          <p:nvPr/>
        </p:nvSpPr>
        <p:spPr>
          <a:xfrm>
            <a:off x="7125200" y="5540875"/>
            <a:ext cx="1361400" cy="295200"/>
          </a:xfrm>
          <a:prstGeom prst="rect">
            <a:avLst/>
          </a:prstGeom>
          <a:noFill/>
          <a:ln>
            <a:noFill/>
          </a:ln>
        </p:spPr>
        <p:txBody>
          <a:bodyPr anchorCtr="0" anchor="ctr" bIns="91425" lIns="91425" spcFirstLastPara="1" rIns="91425" wrap="square" tIns="91425">
            <a:noAutofit/>
          </a:bodyPr>
          <a:lstStyle/>
          <a:p>
            <a:pPr indent="0" lvl="0" marL="50800" rtl="0" algn="r">
              <a:spcBef>
                <a:spcPts val="0"/>
              </a:spcBef>
              <a:spcAft>
                <a:spcPts val="0"/>
              </a:spcAft>
              <a:buNone/>
            </a:pPr>
            <a:r>
              <a:rPr lang="en" sz="1000" u="sng">
                <a:solidFill>
                  <a:srgbClr val="006DAC"/>
                </a:solidFill>
                <a:highlight>
                  <a:srgbClr val="F3F5F6"/>
                </a:highlight>
                <a:latin typeface="Proxima Nova"/>
                <a:ea typeface="Proxima Nova"/>
                <a:cs typeface="Proxima Nova"/>
                <a:sym typeface="Proxima Nova"/>
                <a:hlinkClick r:id="rId11"/>
              </a:rPr>
              <a:t>LuxTonnerre</a:t>
            </a:r>
            <a:endParaRPr sz="1000" u="sng">
              <a:solidFill>
                <a:srgbClr val="006DAC"/>
              </a:solidFill>
              <a:highlight>
                <a:srgbClr val="F3F5F6"/>
              </a:highlight>
              <a:latin typeface="Proxima Nova"/>
              <a:ea typeface="Proxima Nova"/>
              <a:cs typeface="Proxima Nova"/>
              <a:sym typeface="Proxima Nova"/>
              <a:hlinkClick r:id="rId12"/>
            </a:endParaRPr>
          </a:p>
          <a:p>
            <a:pPr indent="0" lvl="0" marL="50800" rtl="0" algn="r">
              <a:spcBef>
                <a:spcPts val="0"/>
              </a:spcBef>
              <a:spcAft>
                <a:spcPts val="0"/>
              </a:spcAft>
              <a:buNone/>
            </a:pPr>
            <a:r>
              <a:t/>
            </a:r>
            <a:endParaRPr sz="1500" u="sng">
              <a:solidFill>
                <a:srgbClr val="006DAC"/>
              </a:solidFill>
              <a:highlight>
                <a:srgbClr val="F3F5F6"/>
              </a:highlight>
              <a:latin typeface="Proxima Nova"/>
              <a:ea typeface="Proxima Nova"/>
              <a:cs typeface="Proxima Nova"/>
              <a:sym typeface="Proxima Nova"/>
              <a:hlinkClick r:id="rId13"/>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339525" y="70538"/>
            <a:ext cx="8229600" cy="1143000"/>
          </a:xfrm>
          <a:prstGeom prst="rect">
            <a:avLst/>
          </a:prstGeom>
        </p:spPr>
        <p:txBody>
          <a:bodyPr anchorCtr="0" anchor="ctr" bIns="91425" lIns="91425" spcFirstLastPara="1" rIns="91425" wrap="square" tIns="91425">
            <a:noAutofit/>
          </a:bodyPr>
          <a:lstStyle/>
          <a:p>
            <a:pPr indent="0" lvl="0" marL="0" rtl="0" algn="ctr">
              <a:spcBef>
                <a:spcPts val="640"/>
              </a:spcBef>
              <a:spcAft>
                <a:spcPts val="0"/>
              </a:spcAft>
              <a:buNone/>
            </a:pPr>
            <a:r>
              <a:rPr b="1" lang="en" sz="3200">
                <a:solidFill>
                  <a:srgbClr val="E36C09"/>
                </a:solidFill>
                <a:latin typeface="Trebuchet MS"/>
                <a:ea typeface="Trebuchet MS"/>
                <a:cs typeface="Trebuchet MS"/>
                <a:sym typeface="Trebuchet MS"/>
              </a:rPr>
              <a:t>PresQT Stakeholder Engagement</a:t>
            </a:r>
            <a:endParaRPr b="1" sz="3200">
              <a:solidFill>
                <a:srgbClr val="E36C09"/>
              </a:solidFill>
              <a:latin typeface="Trebuchet MS"/>
              <a:ea typeface="Trebuchet MS"/>
              <a:cs typeface="Trebuchet MS"/>
              <a:sym typeface="Trebuchet MS"/>
            </a:endParaRPr>
          </a:p>
        </p:txBody>
      </p:sp>
      <p:grpSp>
        <p:nvGrpSpPr>
          <p:cNvPr id="328" name="Google Shape;328;p54"/>
          <p:cNvGrpSpPr/>
          <p:nvPr/>
        </p:nvGrpSpPr>
        <p:grpSpPr>
          <a:xfrm>
            <a:off x="0" y="6165304"/>
            <a:ext cx="9144000" cy="696779"/>
            <a:chOff x="0" y="6165304"/>
            <a:chExt cx="9144000" cy="696779"/>
          </a:xfrm>
        </p:grpSpPr>
        <p:sp>
          <p:nvSpPr>
            <p:cNvPr id="329" name="Google Shape;329;p54"/>
            <p:cNvSpPr/>
            <p:nvPr/>
          </p:nvSpPr>
          <p:spPr>
            <a:xfrm>
              <a:off x="0" y="6165304"/>
              <a:ext cx="9144000" cy="692700"/>
            </a:xfrm>
            <a:prstGeom prst="rect">
              <a:avLst/>
            </a:prstGeom>
            <a:solidFill>
              <a:srgbClr val="E36C09"/>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b="0" i="0" lang="en" sz="3600" u="none" cap="none" strike="noStrike">
                  <a:solidFill>
                    <a:srgbClr val="FFFFFF"/>
                  </a:solidFill>
                  <a:latin typeface="Calibri"/>
                  <a:ea typeface="Calibri"/>
                  <a:cs typeface="Calibri"/>
                  <a:sym typeface="Calibri"/>
                </a:rPr>
                <a:t>Hesburgh Libraries</a:t>
              </a:r>
              <a:endParaRPr/>
            </a:p>
          </p:txBody>
        </p:sp>
        <p:pic>
          <p:nvPicPr>
            <p:cNvPr descr="crc_logo_white_m.png" id="330" name="Google Shape;330;p54"/>
            <p:cNvPicPr preferRelativeResize="0"/>
            <p:nvPr/>
          </p:nvPicPr>
          <p:blipFill rotWithShape="1">
            <a:blip r:embed="rId3">
              <a:alphaModFix/>
            </a:blip>
            <a:srcRect b="0" l="0" r="0" t="0"/>
            <a:stretch/>
          </p:blipFill>
          <p:spPr>
            <a:xfrm>
              <a:off x="7380312" y="6180124"/>
              <a:ext cx="1763689" cy="681959"/>
            </a:xfrm>
            <a:prstGeom prst="rect">
              <a:avLst/>
            </a:prstGeom>
            <a:noFill/>
            <a:ln>
              <a:noFill/>
            </a:ln>
          </p:spPr>
        </p:pic>
        <p:pic>
          <p:nvPicPr>
            <p:cNvPr descr="ND_mark_white_L.png" id="331" name="Google Shape;331;p54"/>
            <p:cNvPicPr preferRelativeResize="0"/>
            <p:nvPr/>
          </p:nvPicPr>
          <p:blipFill rotWithShape="1">
            <a:blip r:embed="rId4">
              <a:alphaModFix/>
            </a:blip>
            <a:srcRect b="0" l="0" r="0" t="0"/>
            <a:stretch/>
          </p:blipFill>
          <p:spPr>
            <a:xfrm>
              <a:off x="35496" y="6214943"/>
              <a:ext cx="2520281" cy="589746"/>
            </a:xfrm>
            <a:prstGeom prst="rect">
              <a:avLst/>
            </a:prstGeom>
            <a:noFill/>
            <a:ln>
              <a:noFill/>
            </a:ln>
          </p:spPr>
        </p:pic>
      </p:grpSp>
      <p:sp>
        <p:nvSpPr>
          <p:cNvPr id="332" name="Google Shape;332;p54"/>
          <p:cNvSpPr txBox="1"/>
          <p:nvPr/>
        </p:nvSpPr>
        <p:spPr>
          <a:xfrm>
            <a:off x="251700" y="949775"/>
            <a:ext cx="8640600" cy="545100"/>
          </a:xfrm>
          <a:prstGeom prst="rect">
            <a:avLst/>
          </a:prstGeom>
          <a:noFill/>
          <a:ln>
            <a:noFill/>
          </a:ln>
        </p:spPr>
        <p:txBody>
          <a:bodyPr anchorCtr="0" anchor="ctr" bIns="91425" lIns="91425" spcFirstLastPara="1" rIns="91425" wrap="square" tIns="91425">
            <a:noAutofit/>
          </a:bodyPr>
          <a:lstStyle/>
          <a:p>
            <a:pPr indent="0" lvl="0" marL="0" rtl="0" algn="ctr">
              <a:spcBef>
                <a:spcPts val="640"/>
              </a:spcBef>
              <a:spcAft>
                <a:spcPts val="0"/>
              </a:spcAft>
              <a:buNone/>
            </a:pPr>
            <a:r>
              <a:rPr b="1" i="1" lang="en" sz="2400">
                <a:solidFill>
                  <a:srgbClr val="45818E"/>
                </a:solidFill>
                <a:latin typeface="Trebuchet MS"/>
                <a:ea typeface="Trebuchet MS"/>
                <a:cs typeface="Trebuchet MS"/>
                <a:sym typeface="Trebuchet MS"/>
              </a:rPr>
              <a:t>Identifying Data and Software Preservation Tool Gaps</a:t>
            </a:r>
            <a:endParaRPr b="1" i="1" sz="2400">
              <a:solidFill>
                <a:srgbClr val="45818E"/>
              </a:solidFill>
              <a:latin typeface="Trebuchet MS"/>
              <a:ea typeface="Trebuchet MS"/>
              <a:cs typeface="Trebuchet MS"/>
              <a:sym typeface="Trebuchet MS"/>
            </a:endParaRPr>
          </a:p>
        </p:txBody>
      </p:sp>
      <p:pic>
        <p:nvPicPr>
          <p:cNvPr id="333" name="Google Shape;333;p54"/>
          <p:cNvPicPr preferRelativeResize="0"/>
          <p:nvPr/>
        </p:nvPicPr>
        <p:blipFill>
          <a:blip r:embed="rId5">
            <a:alphaModFix/>
          </a:blip>
          <a:stretch>
            <a:fillRect/>
          </a:stretch>
        </p:blipFill>
        <p:spPr>
          <a:xfrm>
            <a:off x="339525" y="1560125"/>
            <a:ext cx="8334226" cy="3833200"/>
          </a:xfrm>
          <a:prstGeom prst="rect">
            <a:avLst/>
          </a:prstGeom>
          <a:noFill/>
          <a:ln>
            <a:noFill/>
          </a:ln>
        </p:spPr>
      </p:pic>
      <p:cxnSp>
        <p:nvCxnSpPr>
          <p:cNvPr id="334" name="Google Shape;334;p54"/>
          <p:cNvCxnSpPr/>
          <p:nvPr/>
        </p:nvCxnSpPr>
        <p:spPr>
          <a:xfrm>
            <a:off x="1132400" y="3381925"/>
            <a:ext cx="1221600" cy="1221600"/>
          </a:xfrm>
          <a:prstGeom prst="straightConnector1">
            <a:avLst/>
          </a:prstGeom>
          <a:noFill/>
          <a:ln cap="flat" cmpd="sng" w="28575">
            <a:solidFill>
              <a:srgbClr val="FFFF00"/>
            </a:solidFill>
            <a:prstDash val="solid"/>
            <a:round/>
            <a:headEnd len="med" w="med" type="none"/>
            <a:tailEnd len="med" w="med" type="none"/>
          </a:ln>
        </p:spPr>
      </p:cxnSp>
      <p:cxnSp>
        <p:nvCxnSpPr>
          <p:cNvPr id="335" name="Google Shape;335;p54"/>
          <p:cNvCxnSpPr/>
          <p:nvPr/>
        </p:nvCxnSpPr>
        <p:spPr>
          <a:xfrm flipH="1" rot="10800000">
            <a:off x="1183300" y="2961925"/>
            <a:ext cx="1221600" cy="420000"/>
          </a:xfrm>
          <a:prstGeom prst="straightConnector1">
            <a:avLst/>
          </a:prstGeom>
          <a:noFill/>
          <a:ln cap="flat" cmpd="sng" w="28575">
            <a:solidFill>
              <a:srgbClr val="FFFF00"/>
            </a:solidFill>
            <a:prstDash val="solid"/>
            <a:round/>
            <a:headEnd len="med" w="med" type="none"/>
            <a:tailEnd len="med" w="med" type="none"/>
          </a:ln>
        </p:spPr>
      </p:cxnSp>
      <p:cxnSp>
        <p:nvCxnSpPr>
          <p:cNvPr id="336" name="Google Shape;336;p54"/>
          <p:cNvCxnSpPr/>
          <p:nvPr/>
        </p:nvCxnSpPr>
        <p:spPr>
          <a:xfrm>
            <a:off x="2354000" y="2961925"/>
            <a:ext cx="801300" cy="267300"/>
          </a:xfrm>
          <a:prstGeom prst="straightConnector1">
            <a:avLst/>
          </a:prstGeom>
          <a:noFill/>
          <a:ln cap="flat" cmpd="sng" w="28575">
            <a:solidFill>
              <a:srgbClr val="FFFF00"/>
            </a:solidFill>
            <a:prstDash val="solid"/>
            <a:round/>
            <a:headEnd len="med" w="med" type="none"/>
            <a:tailEnd len="med" w="med" type="none"/>
          </a:ln>
        </p:spPr>
      </p:cxnSp>
      <p:cxnSp>
        <p:nvCxnSpPr>
          <p:cNvPr id="337" name="Google Shape;337;p54"/>
          <p:cNvCxnSpPr/>
          <p:nvPr/>
        </p:nvCxnSpPr>
        <p:spPr>
          <a:xfrm flipH="1" rot="10800000">
            <a:off x="2302400" y="3254725"/>
            <a:ext cx="852900" cy="1348800"/>
          </a:xfrm>
          <a:prstGeom prst="straightConnector1">
            <a:avLst/>
          </a:prstGeom>
          <a:noFill/>
          <a:ln cap="flat" cmpd="sng" w="28575">
            <a:solidFill>
              <a:srgbClr val="FFFF00"/>
            </a:solidFill>
            <a:prstDash val="solid"/>
            <a:round/>
            <a:headEnd len="med" w="med" type="none"/>
            <a:tailEnd len="med" w="med" type="none"/>
          </a:ln>
        </p:spPr>
      </p:cxnSp>
      <p:cxnSp>
        <p:nvCxnSpPr>
          <p:cNvPr id="338" name="Google Shape;338;p54"/>
          <p:cNvCxnSpPr/>
          <p:nvPr/>
        </p:nvCxnSpPr>
        <p:spPr>
          <a:xfrm rot="10800000">
            <a:off x="3359000" y="2542175"/>
            <a:ext cx="3180900" cy="216300"/>
          </a:xfrm>
          <a:prstGeom prst="straightConnector1">
            <a:avLst/>
          </a:prstGeom>
          <a:noFill/>
          <a:ln cap="flat" cmpd="sng" w="28575">
            <a:solidFill>
              <a:srgbClr val="FFFF00"/>
            </a:solidFill>
            <a:prstDash val="solid"/>
            <a:round/>
            <a:headEnd len="med" w="med" type="none"/>
            <a:tailEnd len="med" w="med" type="none"/>
          </a:ln>
        </p:spPr>
      </p:cxnSp>
      <p:cxnSp>
        <p:nvCxnSpPr>
          <p:cNvPr id="339" name="Google Shape;339;p54"/>
          <p:cNvCxnSpPr/>
          <p:nvPr/>
        </p:nvCxnSpPr>
        <p:spPr>
          <a:xfrm flipH="1" rot="10800000">
            <a:off x="2328400" y="3266650"/>
            <a:ext cx="3662400" cy="1311300"/>
          </a:xfrm>
          <a:prstGeom prst="straightConnector1">
            <a:avLst/>
          </a:prstGeom>
          <a:noFill/>
          <a:ln cap="flat" cmpd="sng" w="28575">
            <a:solidFill>
              <a:srgbClr val="FFFF00"/>
            </a:solidFill>
            <a:prstDash val="solid"/>
            <a:round/>
            <a:headEnd len="med" w="med" type="none"/>
            <a:tailEnd len="med" w="med" type="none"/>
          </a:ln>
        </p:spPr>
      </p:cxnSp>
      <p:cxnSp>
        <p:nvCxnSpPr>
          <p:cNvPr id="340" name="Google Shape;340;p54"/>
          <p:cNvCxnSpPr/>
          <p:nvPr/>
        </p:nvCxnSpPr>
        <p:spPr>
          <a:xfrm flipH="1" rot="10800000">
            <a:off x="3371750" y="2082075"/>
            <a:ext cx="1409700" cy="409200"/>
          </a:xfrm>
          <a:prstGeom prst="straightConnector1">
            <a:avLst/>
          </a:prstGeom>
          <a:noFill/>
          <a:ln cap="flat" cmpd="sng" w="28575">
            <a:solidFill>
              <a:srgbClr val="FFFF00"/>
            </a:solidFill>
            <a:prstDash val="solid"/>
            <a:round/>
            <a:headEnd len="med" w="med" type="none"/>
            <a:tailEnd len="med" w="med" type="none"/>
          </a:ln>
        </p:spPr>
      </p:cxnSp>
      <p:cxnSp>
        <p:nvCxnSpPr>
          <p:cNvPr id="341" name="Google Shape;341;p54"/>
          <p:cNvCxnSpPr/>
          <p:nvPr/>
        </p:nvCxnSpPr>
        <p:spPr>
          <a:xfrm>
            <a:off x="4707725" y="2088288"/>
            <a:ext cx="1794000" cy="682800"/>
          </a:xfrm>
          <a:prstGeom prst="straightConnector1">
            <a:avLst/>
          </a:prstGeom>
          <a:noFill/>
          <a:ln cap="flat" cmpd="sng" w="28575">
            <a:solidFill>
              <a:srgbClr val="FFFF00"/>
            </a:solidFill>
            <a:prstDash val="solid"/>
            <a:round/>
            <a:headEnd len="med" w="med" type="none"/>
            <a:tailEnd len="med" w="med" type="none"/>
          </a:ln>
        </p:spPr>
      </p:cxnSp>
      <p:cxnSp>
        <p:nvCxnSpPr>
          <p:cNvPr id="342" name="Google Shape;342;p54"/>
          <p:cNvCxnSpPr/>
          <p:nvPr/>
        </p:nvCxnSpPr>
        <p:spPr>
          <a:xfrm flipH="1" rot="10800000">
            <a:off x="6005525" y="3127475"/>
            <a:ext cx="1997400" cy="127200"/>
          </a:xfrm>
          <a:prstGeom prst="straightConnector1">
            <a:avLst/>
          </a:prstGeom>
          <a:noFill/>
          <a:ln cap="flat" cmpd="sng" w="28575">
            <a:solidFill>
              <a:srgbClr val="FFFF00"/>
            </a:solidFill>
            <a:prstDash val="solid"/>
            <a:round/>
            <a:headEnd len="med" w="med" type="none"/>
            <a:tailEnd len="med" w="med" type="none"/>
          </a:ln>
        </p:spPr>
      </p:cxnSp>
      <p:cxnSp>
        <p:nvCxnSpPr>
          <p:cNvPr id="343" name="Google Shape;343;p54"/>
          <p:cNvCxnSpPr/>
          <p:nvPr/>
        </p:nvCxnSpPr>
        <p:spPr>
          <a:xfrm flipH="1" rot="10800000">
            <a:off x="6005525" y="2720200"/>
            <a:ext cx="508800" cy="547200"/>
          </a:xfrm>
          <a:prstGeom prst="straightConnector1">
            <a:avLst/>
          </a:prstGeom>
          <a:noFill/>
          <a:ln cap="flat" cmpd="sng" w="28575">
            <a:solidFill>
              <a:srgbClr val="FFFF00"/>
            </a:solidFill>
            <a:prstDash val="solid"/>
            <a:round/>
            <a:headEnd len="med" w="med" type="none"/>
            <a:tailEnd len="med" w="med" type="none"/>
          </a:ln>
        </p:spPr>
      </p:cxnSp>
      <p:cxnSp>
        <p:nvCxnSpPr>
          <p:cNvPr id="344" name="Google Shape;344;p54"/>
          <p:cNvCxnSpPr/>
          <p:nvPr/>
        </p:nvCxnSpPr>
        <p:spPr>
          <a:xfrm>
            <a:off x="6501750" y="2733025"/>
            <a:ext cx="1539300" cy="369000"/>
          </a:xfrm>
          <a:prstGeom prst="straightConnector1">
            <a:avLst/>
          </a:prstGeom>
          <a:noFill/>
          <a:ln cap="flat" cmpd="sng" w="28575">
            <a:solidFill>
              <a:srgbClr val="FFFF00"/>
            </a:solidFill>
            <a:prstDash val="solid"/>
            <a:round/>
            <a:headEnd len="med" w="med" type="none"/>
            <a:tailEnd len="med" w="med" type="none"/>
          </a:ln>
        </p:spPr>
      </p:cxnSp>
      <p:cxnSp>
        <p:nvCxnSpPr>
          <p:cNvPr id="345" name="Google Shape;345;p54"/>
          <p:cNvCxnSpPr/>
          <p:nvPr/>
        </p:nvCxnSpPr>
        <p:spPr>
          <a:xfrm flipH="1" rot="10800000">
            <a:off x="1651550" y="2228400"/>
            <a:ext cx="1221600" cy="420000"/>
          </a:xfrm>
          <a:prstGeom prst="straightConnector1">
            <a:avLst/>
          </a:prstGeom>
          <a:noFill/>
          <a:ln cap="flat" cmpd="sng" w="28575">
            <a:solidFill>
              <a:srgbClr val="FFFF00"/>
            </a:solidFill>
            <a:prstDash val="solid"/>
            <a:round/>
            <a:headEnd len="med" w="med" type="none"/>
            <a:tailEnd len="med" w="med" type="none"/>
          </a:ln>
        </p:spPr>
      </p:cxnSp>
      <p:cxnSp>
        <p:nvCxnSpPr>
          <p:cNvPr id="346" name="Google Shape;346;p54"/>
          <p:cNvCxnSpPr/>
          <p:nvPr/>
        </p:nvCxnSpPr>
        <p:spPr>
          <a:xfrm rot="10800000">
            <a:off x="2862825" y="2236625"/>
            <a:ext cx="63600" cy="445500"/>
          </a:xfrm>
          <a:prstGeom prst="straightConnector1">
            <a:avLst/>
          </a:prstGeom>
          <a:noFill/>
          <a:ln cap="flat" cmpd="sng" w="28575">
            <a:solidFill>
              <a:srgbClr val="FFFF00"/>
            </a:solidFill>
            <a:prstDash val="solid"/>
            <a:round/>
            <a:headEnd len="med" w="med" type="none"/>
            <a:tailEnd len="med" w="med" type="none"/>
          </a:ln>
        </p:spPr>
      </p:cxnSp>
      <p:cxnSp>
        <p:nvCxnSpPr>
          <p:cNvPr id="347" name="Google Shape;347;p54"/>
          <p:cNvCxnSpPr/>
          <p:nvPr/>
        </p:nvCxnSpPr>
        <p:spPr>
          <a:xfrm>
            <a:off x="1552275" y="2923875"/>
            <a:ext cx="852600" cy="38100"/>
          </a:xfrm>
          <a:prstGeom prst="straightConnector1">
            <a:avLst/>
          </a:prstGeom>
          <a:noFill/>
          <a:ln cap="flat" cmpd="sng" w="28575">
            <a:solidFill>
              <a:srgbClr val="FFFF00"/>
            </a:solidFill>
            <a:prstDash val="solid"/>
            <a:round/>
            <a:headEnd len="med" w="med" type="none"/>
            <a:tailEnd len="med" w="med" type="none"/>
          </a:ln>
        </p:spPr>
      </p:cxnSp>
      <p:cxnSp>
        <p:nvCxnSpPr>
          <p:cNvPr id="348" name="Google Shape;348;p54"/>
          <p:cNvCxnSpPr/>
          <p:nvPr/>
        </p:nvCxnSpPr>
        <p:spPr>
          <a:xfrm>
            <a:off x="1679500" y="2669400"/>
            <a:ext cx="1259700" cy="12600"/>
          </a:xfrm>
          <a:prstGeom prst="straightConnector1">
            <a:avLst/>
          </a:prstGeom>
          <a:noFill/>
          <a:ln cap="flat" cmpd="sng" w="28575">
            <a:solidFill>
              <a:srgbClr val="FFFF00"/>
            </a:solidFill>
            <a:prstDash val="solid"/>
            <a:round/>
            <a:headEnd len="med" w="med" type="none"/>
            <a:tailEnd len="med" w="med" type="none"/>
          </a:ln>
        </p:spPr>
      </p:cxnSp>
      <p:cxnSp>
        <p:nvCxnSpPr>
          <p:cNvPr id="349" name="Google Shape;349;p54"/>
          <p:cNvCxnSpPr/>
          <p:nvPr/>
        </p:nvCxnSpPr>
        <p:spPr>
          <a:xfrm flipH="1" rot="10800000">
            <a:off x="1565000" y="2669425"/>
            <a:ext cx="101700" cy="279900"/>
          </a:xfrm>
          <a:prstGeom prst="straightConnector1">
            <a:avLst/>
          </a:prstGeom>
          <a:noFill/>
          <a:ln cap="flat" cmpd="sng" w="28575">
            <a:solidFill>
              <a:srgbClr val="FFFF00"/>
            </a:solidFill>
            <a:prstDash val="solid"/>
            <a:round/>
            <a:headEnd len="med" w="med" type="none"/>
            <a:tailEnd len="med" w="med" type="none"/>
          </a:ln>
        </p:spPr>
      </p:cxnSp>
      <p:cxnSp>
        <p:nvCxnSpPr>
          <p:cNvPr id="350" name="Google Shape;350;p54"/>
          <p:cNvCxnSpPr/>
          <p:nvPr/>
        </p:nvCxnSpPr>
        <p:spPr>
          <a:xfrm flipH="1" rot="10800000">
            <a:off x="2404900" y="2694925"/>
            <a:ext cx="534300" cy="241500"/>
          </a:xfrm>
          <a:prstGeom prst="straightConnector1">
            <a:avLst/>
          </a:prstGeom>
          <a:noFill/>
          <a:ln cap="flat" cmpd="sng" w="28575">
            <a:solidFill>
              <a:srgbClr val="FFFF00"/>
            </a:solidFill>
            <a:prstDash val="solid"/>
            <a:round/>
            <a:headEnd len="med" w="med" type="none"/>
            <a:tailEnd len="med" w="med" type="none"/>
          </a:ln>
        </p:spPr>
      </p:cxnSp>
      <p:cxnSp>
        <p:nvCxnSpPr>
          <p:cNvPr id="351" name="Google Shape;351;p54"/>
          <p:cNvCxnSpPr/>
          <p:nvPr/>
        </p:nvCxnSpPr>
        <p:spPr>
          <a:xfrm flipH="1" rot="10800000">
            <a:off x="852700" y="2936588"/>
            <a:ext cx="725100" cy="408300"/>
          </a:xfrm>
          <a:prstGeom prst="straightConnector1">
            <a:avLst/>
          </a:prstGeom>
          <a:noFill/>
          <a:ln cap="flat" cmpd="sng" w="28575">
            <a:solidFill>
              <a:srgbClr val="FFFF00"/>
            </a:solidFill>
            <a:prstDash val="solid"/>
            <a:round/>
            <a:headEnd len="med" w="med" type="none"/>
            <a:tailEnd len="med" w="med" type="none"/>
          </a:ln>
        </p:spPr>
      </p:cxnSp>
      <p:cxnSp>
        <p:nvCxnSpPr>
          <p:cNvPr id="352" name="Google Shape;352;p54"/>
          <p:cNvCxnSpPr/>
          <p:nvPr/>
        </p:nvCxnSpPr>
        <p:spPr>
          <a:xfrm rot="10800000">
            <a:off x="3087938" y="3241675"/>
            <a:ext cx="2837400" cy="12600"/>
          </a:xfrm>
          <a:prstGeom prst="straightConnector1">
            <a:avLst/>
          </a:prstGeom>
          <a:noFill/>
          <a:ln cap="flat" cmpd="sng" w="28575">
            <a:solidFill>
              <a:srgbClr val="FFFF00"/>
            </a:solidFill>
            <a:prstDash val="solid"/>
            <a:round/>
            <a:headEnd len="med" w="med" type="none"/>
            <a:tailEnd len="med" w="med" type="none"/>
          </a:ln>
        </p:spPr>
      </p:cxnSp>
      <p:cxnSp>
        <p:nvCxnSpPr>
          <p:cNvPr id="353" name="Google Shape;353;p54"/>
          <p:cNvCxnSpPr/>
          <p:nvPr/>
        </p:nvCxnSpPr>
        <p:spPr>
          <a:xfrm flipH="1" rot="10800000">
            <a:off x="2939150" y="2516525"/>
            <a:ext cx="470700" cy="165600"/>
          </a:xfrm>
          <a:prstGeom prst="straightConnector1">
            <a:avLst/>
          </a:prstGeom>
          <a:noFill/>
          <a:ln cap="flat" cmpd="sng" w="28575">
            <a:solidFill>
              <a:srgbClr val="FFFF00"/>
            </a:solidFill>
            <a:prstDash val="solid"/>
            <a:round/>
            <a:headEnd len="med" w="med" type="none"/>
            <a:tailEnd len="med" w="med" type="none"/>
          </a:ln>
        </p:spPr>
      </p:cxnSp>
      <p:cxnSp>
        <p:nvCxnSpPr>
          <p:cNvPr id="354" name="Google Shape;354;p54"/>
          <p:cNvCxnSpPr/>
          <p:nvPr/>
        </p:nvCxnSpPr>
        <p:spPr>
          <a:xfrm>
            <a:off x="3397200" y="2516725"/>
            <a:ext cx="2646600" cy="750600"/>
          </a:xfrm>
          <a:prstGeom prst="straightConnector1">
            <a:avLst/>
          </a:prstGeom>
          <a:noFill/>
          <a:ln cap="flat" cmpd="sng" w="28575">
            <a:solidFill>
              <a:srgbClr val="FFFF00"/>
            </a:solidFill>
            <a:prstDash val="solid"/>
            <a:round/>
            <a:headEnd len="med" w="med" type="none"/>
            <a:tailEnd len="med" w="med" type="none"/>
          </a:ln>
        </p:spPr>
      </p:cxnSp>
      <p:cxnSp>
        <p:nvCxnSpPr>
          <p:cNvPr id="355" name="Google Shape;355;p54"/>
          <p:cNvCxnSpPr/>
          <p:nvPr/>
        </p:nvCxnSpPr>
        <p:spPr>
          <a:xfrm>
            <a:off x="852475" y="3331025"/>
            <a:ext cx="318000" cy="76500"/>
          </a:xfrm>
          <a:prstGeom prst="straightConnector1">
            <a:avLst/>
          </a:prstGeom>
          <a:noFill/>
          <a:ln cap="flat" cmpd="sng" w="28575">
            <a:solidFill>
              <a:srgbClr val="FFFF00"/>
            </a:solidFill>
            <a:prstDash val="solid"/>
            <a:round/>
            <a:headEnd len="med" w="med" type="none"/>
            <a:tailEnd len="med" w="med" type="none"/>
          </a:ln>
        </p:spPr>
      </p:cxnSp>
      <p:cxnSp>
        <p:nvCxnSpPr>
          <p:cNvPr id="356" name="Google Shape;356;p54"/>
          <p:cNvCxnSpPr/>
          <p:nvPr/>
        </p:nvCxnSpPr>
        <p:spPr>
          <a:xfrm flipH="1" rot="10800000">
            <a:off x="2873150" y="2109500"/>
            <a:ext cx="1885500" cy="106200"/>
          </a:xfrm>
          <a:prstGeom prst="straightConnector1">
            <a:avLst/>
          </a:prstGeom>
          <a:noFill/>
          <a:ln cap="flat" cmpd="sng" w="28575">
            <a:solidFill>
              <a:srgbClr val="FFFF00"/>
            </a:solidFill>
            <a:prstDash val="solid"/>
            <a:round/>
            <a:headEnd len="med" w="med" type="none"/>
            <a:tailEnd len="med" w="med" type="none"/>
          </a:ln>
        </p:spPr>
      </p:cxnSp>
      <p:pic>
        <p:nvPicPr>
          <p:cNvPr id="357" name="Google Shape;357;p54"/>
          <p:cNvPicPr preferRelativeResize="0"/>
          <p:nvPr/>
        </p:nvPicPr>
        <p:blipFill>
          <a:blip r:embed="rId6">
            <a:alphaModFix/>
          </a:blip>
          <a:stretch>
            <a:fillRect/>
          </a:stretch>
        </p:blipFill>
        <p:spPr>
          <a:xfrm>
            <a:off x="7730925" y="5458563"/>
            <a:ext cx="838200" cy="295275"/>
          </a:xfrm>
          <a:prstGeom prst="rect">
            <a:avLst/>
          </a:prstGeom>
          <a:noFill/>
          <a:ln>
            <a:noFill/>
          </a:ln>
        </p:spPr>
      </p:pic>
      <p:sp>
        <p:nvSpPr>
          <p:cNvPr id="358" name="Google Shape;358;p54"/>
          <p:cNvSpPr txBox="1"/>
          <p:nvPr/>
        </p:nvSpPr>
        <p:spPr>
          <a:xfrm>
            <a:off x="6287000" y="5540875"/>
            <a:ext cx="1361400" cy="295200"/>
          </a:xfrm>
          <a:prstGeom prst="rect">
            <a:avLst/>
          </a:prstGeom>
          <a:noFill/>
          <a:ln>
            <a:noFill/>
          </a:ln>
        </p:spPr>
        <p:txBody>
          <a:bodyPr anchorCtr="0" anchor="ctr" bIns="91425" lIns="91425" spcFirstLastPara="1" rIns="91425" wrap="square" tIns="91425">
            <a:noAutofit/>
          </a:bodyPr>
          <a:lstStyle/>
          <a:p>
            <a:pPr indent="0" lvl="0" marL="50800" rtl="0" algn="r">
              <a:spcBef>
                <a:spcPts val="0"/>
              </a:spcBef>
              <a:spcAft>
                <a:spcPts val="0"/>
              </a:spcAft>
              <a:buNone/>
            </a:pPr>
            <a:r>
              <a:rPr lang="en" sz="1000" u="sng">
                <a:solidFill>
                  <a:srgbClr val="006DAC"/>
                </a:solidFill>
                <a:highlight>
                  <a:srgbClr val="F3F5F6"/>
                </a:highlight>
                <a:latin typeface="Proxima Nova"/>
                <a:ea typeface="Proxima Nova"/>
                <a:cs typeface="Proxima Nova"/>
                <a:sym typeface="Proxima Nova"/>
                <a:hlinkClick r:id="rId7"/>
              </a:rPr>
              <a:t>LuxTonnerre</a:t>
            </a:r>
            <a:endParaRPr sz="1000" u="sng">
              <a:solidFill>
                <a:srgbClr val="006DAC"/>
              </a:solidFill>
              <a:highlight>
                <a:srgbClr val="F3F5F6"/>
              </a:highlight>
              <a:latin typeface="Proxima Nova"/>
              <a:ea typeface="Proxima Nova"/>
              <a:cs typeface="Proxima Nova"/>
              <a:sym typeface="Proxima Nova"/>
              <a:hlinkClick r:id="rId8"/>
            </a:endParaRPr>
          </a:p>
          <a:p>
            <a:pPr indent="0" lvl="0" marL="50800" rtl="0" algn="r">
              <a:spcBef>
                <a:spcPts val="0"/>
              </a:spcBef>
              <a:spcAft>
                <a:spcPts val="0"/>
              </a:spcAft>
              <a:buNone/>
            </a:pPr>
            <a:r>
              <a:t/>
            </a:r>
            <a:endParaRPr sz="1000" u="sng">
              <a:solidFill>
                <a:srgbClr val="006DAC"/>
              </a:solidFill>
              <a:highlight>
                <a:srgbClr val="F3F5F6"/>
              </a:highlight>
              <a:latin typeface="Proxima Nova"/>
              <a:ea typeface="Proxima Nova"/>
              <a:cs typeface="Proxima Nova"/>
              <a:sym typeface="Proxima Nova"/>
              <a:hlinkClick r:id="rId9"/>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5"/>
          <p:cNvSpPr/>
          <p:nvPr/>
        </p:nvSpPr>
        <p:spPr>
          <a:xfrm>
            <a:off x="0" y="6165304"/>
            <a:ext cx="9144000" cy="692700"/>
          </a:xfrm>
          <a:prstGeom prst="rect">
            <a:avLst/>
          </a:prstGeom>
          <a:solidFill>
            <a:srgbClr val="E36C09"/>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lang="en" sz="3600">
                <a:solidFill>
                  <a:srgbClr val="FFFFFF"/>
                </a:solidFill>
                <a:latin typeface="Calibri"/>
                <a:ea typeface="Calibri"/>
                <a:cs typeface="Calibri"/>
                <a:sym typeface="Calibri"/>
              </a:rPr>
              <a:t>Hesburgh Libraries</a:t>
            </a:r>
            <a:endParaRPr/>
          </a:p>
        </p:txBody>
      </p:sp>
      <p:pic>
        <p:nvPicPr>
          <p:cNvPr descr="crc_logo_white_m.png" id="364" name="Google Shape;364;p55"/>
          <p:cNvPicPr preferRelativeResize="0"/>
          <p:nvPr/>
        </p:nvPicPr>
        <p:blipFill rotWithShape="1">
          <a:blip r:embed="rId3">
            <a:alphaModFix/>
          </a:blip>
          <a:srcRect b="0" l="0" r="0" t="0"/>
          <a:stretch/>
        </p:blipFill>
        <p:spPr>
          <a:xfrm>
            <a:off x="7380312" y="6180124"/>
            <a:ext cx="1763689" cy="681959"/>
          </a:xfrm>
          <a:prstGeom prst="rect">
            <a:avLst/>
          </a:prstGeom>
          <a:noFill/>
          <a:ln>
            <a:noFill/>
          </a:ln>
        </p:spPr>
      </p:pic>
      <p:pic>
        <p:nvPicPr>
          <p:cNvPr descr="ND_mark_white_L.png" id="365" name="Google Shape;365;p55"/>
          <p:cNvPicPr preferRelativeResize="0"/>
          <p:nvPr/>
        </p:nvPicPr>
        <p:blipFill rotWithShape="1">
          <a:blip r:embed="rId4">
            <a:alphaModFix/>
          </a:blip>
          <a:srcRect b="0" l="0" r="0" t="0"/>
          <a:stretch/>
        </p:blipFill>
        <p:spPr>
          <a:xfrm>
            <a:off x="35496" y="6214943"/>
            <a:ext cx="2520281" cy="589746"/>
          </a:xfrm>
          <a:prstGeom prst="rect">
            <a:avLst/>
          </a:prstGeom>
          <a:noFill/>
          <a:ln>
            <a:noFill/>
          </a:ln>
        </p:spPr>
      </p:pic>
      <p:sp>
        <p:nvSpPr>
          <p:cNvPr id="366" name="Google Shape;366;p55"/>
          <p:cNvSpPr/>
          <p:nvPr/>
        </p:nvSpPr>
        <p:spPr>
          <a:xfrm>
            <a:off x="5598250" y="666950"/>
            <a:ext cx="3376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u="sng">
                <a:solidFill>
                  <a:schemeClr val="hlink"/>
                </a:solidFill>
                <a:latin typeface="Calibri"/>
                <a:ea typeface="Calibri"/>
                <a:cs typeface="Calibri"/>
                <a:sym typeface="Calibri"/>
                <a:hlinkClick r:id="rId5"/>
              </a:rPr>
              <a:t>http://presqt.crc.nd.edu/</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67" name="Google Shape;367;p55"/>
          <p:cNvPicPr preferRelativeResize="0"/>
          <p:nvPr/>
        </p:nvPicPr>
        <p:blipFill>
          <a:blip r:embed="rId6">
            <a:alphaModFix/>
          </a:blip>
          <a:stretch>
            <a:fillRect/>
          </a:stretch>
        </p:blipFill>
        <p:spPr>
          <a:xfrm>
            <a:off x="236025" y="304800"/>
            <a:ext cx="5191100" cy="4983739"/>
          </a:xfrm>
          <a:prstGeom prst="rect">
            <a:avLst/>
          </a:prstGeom>
          <a:noFill/>
          <a:ln cap="flat" cmpd="sng" w="9525">
            <a:solidFill>
              <a:schemeClr val="dk2"/>
            </a:solidFill>
            <a:prstDash val="solid"/>
            <a:round/>
            <a:headEnd len="sm" w="sm" type="none"/>
            <a:tailEnd len="sm" w="sm" type="none"/>
          </a:ln>
        </p:spPr>
      </p:pic>
      <p:sp>
        <p:nvSpPr>
          <p:cNvPr id="368" name="Google Shape;368;p55"/>
          <p:cNvSpPr txBox="1"/>
          <p:nvPr/>
        </p:nvSpPr>
        <p:spPr>
          <a:xfrm>
            <a:off x="7185500" y="35558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36C09"/>
                </a:solidFill>
              </a:rPr>
              <a:t>All Resources </a:t>
            </a:r>
            <a:endParaRPr>
              <a:solidFill>
                <a:srgbClr val="E36C09"/>
              </a:solidFill>
            </a:endParaRPr>
          </a:p>
          <a:p>
            <a:pPr indent="0" lvl="0" marL="0" rtl="0" algn="l">
              <a:spcBef>
                <a:spcPts val="0"/>
              </a:spcBef>
              <a:spcAft>
                <a:spcPts val="0"/>
              </a:spcAft>
              <a:buNone/>
            </a:pPr>
            <a:r>
              <a:rPr lang="en">
                <a:solidFill>
                  <a:srgbClr val="E36C09"/>
                </a:solidFill>
              </a:rPr>
              <a:t>available online</a:t>
            </a:r>
            <a:endParaRPr>
              <a:solidFill>
                <a:srgbClr val="E36C09"/>
              </a:solidFill>
            </a:endParaRPr>
          </a:p>
        </p:txBody>
      </p:sp>
      <p:pic>
        <p:nvPicPr>
          <p:cNvPr id="369" name="Google Shape;369;p55"/>
          <p:cNvPicPr preferRelativeResize="0"/>
          <p:nvPr/>
        </p:nvPicPr>
        <p:blipFill>
          <a:blip r:embed="rId7">
            <a:alphaModFix/>
          </a:blip>
          <a:stretch>
            <a:fillRect/>
          </a:stretch>
        </p:blipFill>
        <p:spPr>
          <a:xfrm>
            <a:off x="1162000" y="1345975"/>
            <a:ext cx="4838150" cy="4166025"/>
          </a:xfrm>
          <a:prstGeom prst="rect">
            <a:avLst/>
          </a:prstGeom>
          <a:noFill/>
          <a:ln cap="flat" cmpd="sng" w="9525">
            <a:solidFill>
              <a:srgbClr val="45818E"/>
            </a:solidFill>
            <a:prstDash val="solid"/>
            <a:round/>
            <a:headEnd len="sm" w="sm" type="none"/>
            <a:tailEnd len="sm" w="sm" type="none"/>
          </a:ln>
        </p:spPr>
      </p:pic>
      <p:sp>
        <p:nvSpPr>
          <p:cNvPr id="370" name="Google Shape;370;p55"/>
          <p:cNvSpPr txBox="1"/>
          <p:nvPr/>
        </p:nvSpPr>
        <p:spPr>
          <a:xfrm>
            <a:off x="6225925" y="2842663"/>
            <a:ext cx="6298800" cy="572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u="sng">
                <a:solidFill>
                  <a:srgbClr val="0000FF"/>
                </a:solidFill>
                <a:latin typeface="Calibri"/>
                <a:ea typeface="Calibri"/>
                <a:cs typeface="Calibri"/>
                <a:sym typeface="Calibri"/>
                <a:hlinkClick r:id="rId8"/>
              </a:rPr>
              <a:t>https://osf.io/d3jx7/</a:t>
            </a:r>
            <a:endParaRPr sz="2400">
              <a:solidFill>
                <a:srgbClr val="0000FF"/>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311700" y="364775"/>
            <a:ext cx="86691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rgbClr val="E36C09"/>
                </a:solidFill>
                <a:latin typeface="Trebuchet MS"/>
                <a:ea typeface="Trebuchet MS"/>
                <a:cs typeface="Trebuchet MS"/>
                <a:sym typeface="Trebuchet MS"/>
              </a:rPr>
              <a:t>Needs Assessment Data &amp; More</a:t>
            </a:r>
            <a:endParaRPr b="1" sz="4400">
              <a:solidFill>
                <a:srgbClr val="E36C09"/>
              </a:solidFill>
              <a:latin typeface="Trebuchet MS"/>
              <a:ea typeface="Trebuchet MS"/>
              <a:cs typeface="Trebuchet MS"/>
              <a:sym typeface="Trebuchet MS"/>
            </a:endParaRPr>
          </a:p>
        </p:txBody>
      </p:sp>
      <p:pic>
        <p:nvPicPr>
          <p:cNvPr id="376" name="Google Shape;376;p56"/>
          <p:cNvPicPr preferRelativeResize="0"/>
          <p:nvPr/>
        </p:nvPicPr>
        <p:blipFill>
          <a:blip r:embed="rId3">
            <a:alphaModFix/>
          </a:blip>
          <a:stretch>
            <a:fillRect/>
          </a:stretch>
        </p:blipFill>
        <p:spPr>
          <a:xfrm>
            <a:off x="1249675" y="1356867"/>
            <a:ext cx="5977626" cy="5196333"/>
          </a:xfrm>
          <a:prstGeom prst="rect">
            <a:avLst/>
          </a:prstGeom>
          <a:noFill/>
          <a:ln cap="flat" cmpd="sng" w="9525">
            <a:solidFill>
              <a:srgbClr val="45818E"/>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7"/>
          <p:cNvSpPr txBox="1"/>
          <p:nvPr>
            <p:ph type="title"/>
          </p:nvPr>
        </p:nvSpPr>
        <p:spPr>
          <a:xfrm>
            <a:off x="166375" y="0"/>
            <a:ext cx="85203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1" lang="en">
                <a:solidFill>
                  <a:srgbClr val="E36C09"/>
                </a:solidFill>
                <a:latin typeface="Trebuchet MS"/>
                <a:ea typeface="Trebuchet MS"/>
                <a:cs typeface="Trebuchet MS"/>
                <a:sym typeface="Trebuchet MS"/>
              </a:rPr>
              <a:t>Related Surveys &amp; Case Studies </a:t>
            </a:r>
            <a:endParaRPr b="1" i="0" sz="4400" u="none" cap="none" strike="noStrike">
              <a:solidFill>
                <a:srgbClr val="E36C09"/>
              </a:solidFill>
              <a:latin typeface="Trebuchet MS"/>
              <a:ea typeface="Trebuchet MS"/>
              <a:cs typeface="Trebuchet MS"/>
              <a:sym typeface="Trebuchet MS"/>
            </a:endParaRPr>
          </a:p>
        </p:txBody>
      </p:sp>
      <p:sp>
        <p:nvSpPr>
          <p:cNvPr id="382" name="Google Shape;382;p57"/>
          <p:cNvSpPr txBox="1"/>
          <p:nvPr>
            <p:ph idx="1" type="body"/>
          </p:nvPr>
        </p:nvSpPr>
        <p:spPr>
          <a:xfrm>
            <a:off x="457200" y="944124"/>
            <a:ext cx="8229600" cy="499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600"/>
              </a:spcBef>
              <a:spcAft>
                <a:spcPts val="0"/>
              </a:spcAft>
              <a:buClr>
                <a:schemeClr val="dk1"/>
              </a:buClr>
              <a:buSzPts val="1100"/>
              <a:buFont typeface="Arial"/>
              <a:buNone/>
            </a:pPr>
            <a:r>
              <a:rPr lang="en" sz="1800">
                <a:latin typeface="Arial"/>
                <a:ea typeface="Arial"/>
                <a:cs typeface="Arial"/>
                <a:sym typeface="Arial"/>
              </a:rPr>
              <a:t>•Several documented in:</a:t>
            </a:r>
            <a:r>
              <a:rPr lang="en" sz="1800">
                <a:uFill>
                  <a:noFill/>
                </a:uFill>
                <a:latin typeface="Arial"/>
                <a:ea typeface="Arial"/>
                <a:cs typeface="Arial"/>
                <a:sym typeface="Arial"/>
                <a:hlinkClick r:id="rId3"/>
              </a:rPr>
              <a:t> </a:t>
            </a:r>
            <a:r>
              <a:rPr i="1" lang="en" sz="1800" u="sng">
                <a:solidFill>
                  <a:schemeClr val="hlink"/>
                </a:solidFill>
                <a:latin typeface="Arial"/>
                <a:ea typeface="Arial"/>
                <a:cs typeface="Arial"/>
                <a:sym typeface="Arial"/>
                <a:hlinkClick r:id="rId4"/>
              </a:rPr>
              <a:t>Additional Surveys of Interest to the MPS Community</a:t>
            </a:r>
            <a:endParaRPr sz="1800">
              <a:solidFill>
                <a:srgbClr val="022B5B"/>
              </a:solidFill>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rPr lang="en" sz="1800">
                <a:latin typeface="Arial"/>
                <a:ea typeface="Arial"/>
                <a:cs typeface="Arial"/>
                <a:sym typeface="Arial"/>
              </a:rPr>
              <a:t>• </a:t>
            </a:r>
            <a:r>
              <a:rPr lang="en" sz="1800" u="sng">
                <a:solidFill>
                  <a:schemeClr val="hlink"/>
                </a:solidFill>
                <a:latin typeface="Arial"/>
                <a:ea typeface="Arial"/>
                <a:cs typeface="Arial"/>
                <a:sym typeface="Arial"/>
                <a:hlinkClick r:id="rId5"/>
              </a:rPr>
              <a:t>Wiley Researcher Data Insights</a:t>
            </a:r>
            <a:r>
              <a:rPr lang="en" sz="1800" u="sng">
                <a:solidFill>
                  <a:srgbClr val="022B5B"/>
                </a:solidFill>
                <a:latin typeface="Arial"/>
                <a:ea typeface="Arial"/>
                <a:cs typeface="Arial"/>
                <a:sym typeface="Arial"/>
              </a:rPr>
              <a:t> </a:t>
            </a:r>
            <a:r>
              <a:rPr lang="en" sz="1800">
                <a:latin typeface="Arial"/>
                <a:ea typeface="Arial"/>
                <a:cs typeface="Arial"/>
                <a:sym typeface="Arial"/>
              </a:rPr>
              <a:t> (2014) </a:t>
            </a:r>
            <a:r>
              <a:rPr lang="en" sz="1800" u="sng">
                <a:solidFill>
                  <a:schemeClr val="hlink"/>
                </a:solidFill>
                <a:highlight>
                  <a:schemeClr val="lt1"/>
                </a:highlight>
                <a:latin typeface="Arial"/>
                <a:ea typeface="Arial"/>
                <a:cs typeface="Arial"/>
                <a:sym typeface="Arial"/>
                <a:hlinkClick r:id="rId6"/>
              </a:rPr>
              <a:t>Open Science Researcher</a:t>
            </a:r>
            <a:r>
              <a:rPr lang="en" sz="1800">
                <a:solidFill>
                  <a:srgbClr val="464646"/>
                </a:solidFill>
                <a:highlight>
                  <a:schemeClr val="lt1"/>
                </a:highlight>
                <a:latin typeface="Arial"/>
                <a:ea typeface="Arial"/>
                <a:cs typeface="Arial"/>
                <a:sym typeface="Arial"/>
              </a:rPr>
              <a:t> (2016)</a:t>
            </a:r>
            <a:r>
              <a:rPr lang="en" sz="1800">
                <a:latin typeface="Arial"/>
                <a:ea typeface="Arial"/>
                <a:cs typeface="Arial"/>
                <a:sym typeface="Arial"/>
              </a:rPr>
              <a:t> </a:t>
            </a:r>
            <a:endParaRPr sz="1800">
              <a:solidFill>
                <a:srgbClr val="022B5B"/>
              </a:solidFill>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rPr lang="en" sz="1800">
                <a:latin typeface="Arial"/>
                <a:ea typeface="Arial"/>
                <a:cs typeface="Arial"/>
                <a:sym typeface="Arial"/>
              </a:rPr>
              <a:t>•</a:t>
            </a:r>
            <a:r>
              <a:rPr lang="en" sz="1800" u="sng">
                <a:solidFill>
                  <a:schemeClr val="hlink"/>
                </a:solidFill>
                <a:latin typeface="Arial"/>
                <a:ea typeface="Arial"/>
                <a:cs typeface="Arial"/>
                <a:sym typeface="Arial"/>
                <a:hlinkClick r:id="rId7"/>
              </a:rPr>
              <a:t>Science Gateways Today and Tomorrow</a:t>
            </a:r>
            <a:r>
              <a:rPr lang="en" sz="1800" u="sng">
                <a:solidFill>
                  <a:srgbClr val="022B5B"/>
                </a:solidFill>
                <a:latin typeface="Arial"/>
                <a:ea typeface="Arial"/>
                <a:cs typeface="Arial"/>
                <a:sym typeface="Arial"/>
              </a:rPr>
              <a:t> </a:t>
            </a:r>
            <a:r>
              <a:rPr lang="en" sz="1800">
                <a:solidFill>
                  <a:srgbClr val="022B5B"/>
                </a:solidFill>
                <a:latin typeface="Arial"/>
                <a:ea typeface="Arial"/>
                <a:cs typeface="Arial"/>
                <a:sym typeface="Arial"/>
              </a:rPr>
              <a:t>(2015)</a:t>
            </a:r>
            <a:endParaRPr sz="1800">
              <a:solidFill>
                <a:srgbClr val="022B5B"/>
              </a:solidFill>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rPr lang="en" sz="1800">
                <a:latin typeface="Arial"/>
                <a:ea typeface="Arial"/>
                <a:cs typeface="Arial"/>
                <a:sym typeface="Arial"/>
              </a:rPr>
              <a:t>•American Physical Society Open Data</a:t>
            </a:r>
            <a:r>
              <a:rPr lang="en" sz="1800">
                <a:solidFill>
                  <a:srgbClr val="022B5B"/>
                </a:solidFill>
                <a:latin typeface="Arial"/>
                <a:ea typeface="Arial"/>
                <a:cs typeface="Arial"/>
                <a:sym typeface="Arial"/>
              </a:rPr>
              <a:t> (March 2016)</a:t>
            </a:r>
            <a:endParaRPr sz="1800">
              <a:solidFill>
                <a:srgbClr val="022B5B"/>
              </a:solidFill>
              <a:latin typeface="Arial"/>
              <a:ea typeface="Arial"/>
              <a:cs typeface="Arial"/>
              <a:sym typeface="Arial"/>
            </a:endParaRPr>
          </a:p>
          <a:p>
            <a:pPr indent="0" lvl="0" marL="457200" rtl="0" algn="l">
              <a:lnSpc>
                <a:spcPct val="115000"/>
              </a:lnSpc>
              <a:spcBef>
                <a:spcPts val="600"/>
              </a:spcBef>
              <a:spcAft>
                <a:spcPts val="0"/>
              </a:spcAft>
              <a:buClr>
                <a:schemeClr val="dk1"/>
              </a:buClr>
              <a:buSzPts val="1100"/>
              <a:buFont typeface="Arial"/>
              <a:buNone/>
            </a:pPr>
            <a:r>
              <a:rPr lang="en" sz="1800">
                <a:solidFill>
                  <a:srgbClr val="022B5B"/>
                </a:solidFill>
                <a:latin typeface="Arial"/>
                <a:ea typeface="Arial"/>
                <a:cs typeface="Arial"/>
                <a:sym typeface="Arial"/>
              </a:rPr>
              <a:t>See: </a:t>
            </a:r>
            <a:r>
              <a:rPr i="1" lang="en" sz="1800" u="sng">
                <a:solidFill>
                  <a:schemeClr val="hlink"/>
                </a:solidFill>
                <a:latin typeface="Arial"/>
                <a:ea typeface="Arial"/>
                <a:cs typeface="Arial"/>
                <a:sym typeface="Arial"/>
                <a:hlinkClick r:id="rId8"/>
              </a:rPr>
              <a:t>Final Report</a:t>
            </a:r>
            <a:r>
              <a:rPr i="1" lang="en" sz="1800">
                <a:solidFill>
                  <a:srgbClr val="022B5B"/>
                </a:solidFill>
                <a:latin typeface="Arial"/>
                <a:ea typeface="Arial"/>
                <a:cs typeface="Arial"/>
                <a:sym typeface="Arial"/>
              </a:rPr>
              <a:t>: Workshops to Gauge the Impact of	 Requirements for Public	Access	to Data Produced by NSF-funded Research in	 Mathematics and the Physical Sciences</a:t>
            </a:r>
            <a:endParaRPr i="1" sz="1800">
              <a:solidFill>
                <a:srgbClr val="022B5B"/>
              </a:solidFill>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rPr lang="en" sz="1800">
                <a:latin typeface="Arial"/>
                <a:ea typeface="Arial"/>
                <a:cs typeface="Arial"/>
                <a:sym typeface="Arial"/>
              </a:rPr>
              <a:t>•</a:t>
            </a:r>
            <a:r>
              <a:rPr lang="en" sz="1800" u="sng">
                <a:solidFill>
                  <a:schemeClr val="hlink"/>
                </a:solidFill>
                <a:latin typeface="Arial"/>
                <a:ea typeface="Arial"/>
                <a:cs typeface="Arial"/>
                <a:sym typeface="Arial"/>
                <a:hlinkClick r:id="rId9"/>
              </a:rPr>
              <a:t>The State of Open Data Report</a:t>
            </a:r>
            <a:r>
              <a:rPr lang="en" sz="1800" u="sng">
                <a:solidFill>
                  <a:srgbClr val="022B5B"/>
                </a:solidFill>
                <a:latin typeface="Arial"/>
                <a:ea typeface="Arial"/>
                <a:cs typeface="Arial"/>
                <a:sym typeface="Arial"/>
              </a:rPr>
              <a:t> </a:t>
            </a:r>
            <a:r>
              <a:rPr lang="en" sz="1800">
                <a:latin typeface="Arial"/>
                <a:ea typeface="Arial"/>
                <a:cs typeface="Arial"/>
                <a:sym typeface="Arial"/>
              </a:rPr>
              <a:t> (</a:t>
            </a:r>
            <a:r>
              <a:rPr lang="en" sz="1800" u="sng">
                <a:solidFill>
                  <a:schemeClr val="hlink"/>
                </a:solidFill>
                <a:latin typeface="Arial"/>
                <a:ea typeface="Arial"/>
                <a:cs typeface="Arial"/>
                <a:sym typeface="Arial"/>
                <a:hlinkClick r:id="rId10"/>
              </a:rPr>
              <a:t>2016</a:t>
            </a:r>
            <a:r>
              <a:rPr lang="en" sz="1800">
                <a:latin typeface="Arial"/>
                <a:ea typeface="Arial"/>
                <a:cs typeface="Arial"/>
                <a:sym typeface="Arial"/>
              </a:rPr>
              <a:t>, </a:t>
            </a:r>
            <a:r>
              <a:rPr lang="en" sz="1800" u="sng">
                <a:solidFill>
                  <a:schemeClr val="hlink"/>
                </a:solidFill>
                <a:latin typeface="Arial"/>
                <a:ea typeface="Arial"/>
                <a:cs typeface="Arial"/>
                <a:sym typeface="Arial"/>
                <a:hlinkClick r:id="rId11"/>
              </a:rPr>
              <a:t>2017</a:t>
            </a:r>
            <a:r>
              <a:rPr lang="en" sz="1800">
                <a:latin typeface="Arial"/>
                <a:ea typeface="Arial"/>
                <a:cs typeface="Arial"/>
                <a:sym typeface="Arial"/>
              </a:rPr>
              <a:t>)</a:t>
            </a:r>
            <a:endParaRPr sz="1800">
              <a:latin typeface="Arial"/>
              <a:ea typeface="Arial"/>
              <a:cs typeface="Arial"/>
              <a:sym typeface="Arial"/>
            </a:endParaRPr>
          </a:p>
          <a:p>
            <a:pPr indent="0" lvl="0" marL="0" rtl="0" algn="l">
              <a:lnSpc>
                <a:spcPct val="115000"/>
              </a:lnSpc>
              <a:spcBef>
                <a:spcPts val="400"/>
              </a:spcBef>
              <a:spcAft>
                <a:spcPts val="0"/>
              </a:spcAft>
              <a:buClr>
                <a:schemeClr val="dk1"/>
              </a:buClr>
              <a:buSzPts val="1100"/>
              <a:buFont typeface="Arial"/>
              <a:buNone/>
            </a:pPr>
            <a:r>
              <a:rPr lang="en" sz="1800">
                <a:latin typeface="Arial"/>
                <a:ea typeface="Arial"/>
                <a:cs typeface="Arial"/>
                <a:sym typeface="Arial"/>
              </a:rPr>
              <a:t>    – Springer Nature in association with Figshare and Digital Science</a:t>
            </a:r>
            <a:endParaRPr sz="1800">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rPr lang="en" sz="1800">
                <a:latin typeface="Arial"/>
                <a:ea typeface="Arial"/>
                <a:cs typeface="Arial"/>
                <a:sym typeface="Arial"/>
              </a:rPr>
              <a:t>• </a:t>
            </a:r>
            <a:r>
              <a:rPr lang="en" sz="1800" u="sng">
                <a:solidFill>
                  <a:schemeClr val="hlink"/>
                </a:solidFill>
                <a:latin typeface="Arial"/>
                <a:ea typeface="Arial"/>
                <a:cs typeface="Arial"/>
                <a:sym typeface="Arial"/>
                <a:hlinkClick r:id="rId12"/>
              </a:rPr>
              <a:t>Open Data The Researcher Perspective</a:t>
            </a:r>
            <a:r>
              <a:rPr lang="en" sz="1800" u="sng">
                <a:solidFill>
                  <a:srgbClr val="022B5B"/>
                </a:solidFill>
                <a:latin typeface="Arial"/>
                <a:ea typeface="Arial"/>
                <a:cs typeface="Arial"/>
                <a:sym typeface="Arial"/>
              </a:rPr>
              <a:t> </a:t>
            </a:r>
            <a:r>
              <a:rPr lang="en" sz="1800">
                <a:latin typeface="Arial"/>
                <a:ea typeface="Arial"/>
                <a:cs typeface="Arial"/>
                <a:sym typeface="Arial"/>
              </a:rPr>
              <a:t>(April 2017)</a:t>
            </a:r>
            <a:endParaRPr sz="1800">
              <a:latin typeface="Arial"/>
              <a:ea typeface="Arial"/>
              <a:cs typeface="Arial"/>
              <a:sym typeface="Arial"/>
            </a:endParaRPr>
          </a:p>
          <a:p>
            <a:pPr indent="0" lvl="0" marL="0" rtl="0" algn="l">
              <a:lnSpc>
                <a:spcPct val="115000"/>
              </a:lnSpc>
              <a:spcBef>
                <a:spcPts val="400"/>
              </a:spcBef>
              <a:spcAft>
                <a:spcPts val="0"/>
              </a:spcAft>
              <a:buClr>
                <a:schemeClr val="dk1"/>
              </a:buClr>
              <a:buSzPts val="1100"/>
              <a:buFont typeface="Arial"/>
              <a:buNone/>
            </a:pPr>
            <a:r>
              <a:rPr lang="en" sz="1800">
                <a:latin typeface="Arial"/>
                <a:ea typeface="Arial"/>
                <a:cs typeface="Arial"/>
                <a:sym typeface="Arial"/>
              </a:rPr>
              <a:t>     –</a:t>
            </a:r>
            <a:r>
              <a:rPr lang="en" sz="1800">
                <a:solidFill>
                  <a:srgbClr val="022B5B"/>
                </a:solidFill>
                <a:latin typeface="Arial"/>
                <a:ea typeface="Arial"/>
                <a:cs typeface="Arial"/>
                <a:sym typeface="Arial"/>
              </a:rPr>
              <a:t>Elsevier and the Centre for Science and Technology Studies (CWTS)</a:t>
            </a:r>
            <a:endParaRPr sz="1800">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rPr lang="en" sz="1800">
                <a:latin typeface="Arial"/>
                <a:ea typeface="Arial"/>
                <a:cs typeface="Arial"/>
                <a:sym typeface="Arial"/>
              </a:rPr>
              <a:t>• </a:t>
            </a:r>
            <a:r>
              <a:rPr lang="en" sz="1800" u="sng">
                <a:solidFill>
                  <a:schemeClr val="hlink"/>
                </a:solidFill>
                <a:latin typeface="Arial"/>
                <a:ea typeface="Arial"/>
                <a:cs typeface="Arial"/>
                <a:sym typeface="Arial"/>
                <a:hlinkClick r:id="rId13"/>
              </a:rPr>
              <a:t>Realities of Research Data Management </a:t>
            </a:r>
            <a:r>
              <a:rPr lang="en" sz="1800" u="sng">
                <a:solidFill>
                  <a:srgbClr val="022B5B"/>
                </a:solidFill>
                <a:latin typeface="Arial"/>
                <a:ea typeface="Arial"/>
                <a:cs typeface="Arial"/>
                <a:sym typeface="Arial"/>
              </a:rPr>
              <a:t> </a:t>
            </a:r>
            <a:r>
              <a:rPr lang="en" sz="1800">
                <a:latin typeface="Arial"/>
                <a:ea typeface="Arial"/>
                <a:cs typeface="Arial"/>
                <a:sym typeface="Arial"/>
              </a:rPr>
              <a:t>(2017, 2018)</a:t>
            </a:r>
            <a:endParaRPr sz="1800">
              <a:latin typeface="Arial"/>
              <a:ea typeface="Arial"/>
              <a:cs typeface="Arial"/>
              <a:sym typeface="Arial"/>
            </a:endParaRPr>
          </a:p>
          <a:p>
            <a:pPr indent="0" lvl="0" marL="0" rtl="0" algn="l">
              <a:lnSpc>
                <a:spcPct val="115000"/>
              </a:lnSpc>
              <a:spcBef>
                <a:spcPts val="400"/>
              </a:spcBef>
              <a:spcAft>
                <a:spcPts val="0"/>
              </a:spcAft>
              <a:buClr>
                <a:schemeClr val="dk1"/>
              </a:buClr>
              <a:buSzPts val="1100"/>
              <a:buFont typeface="Arial"/>
              <a:buNone/>
            </a:pPr>
            <a:r>
              <a:rPr lang="en" sz="1800">
                <a:latin typeface="Arial"/>
                <a:ea typeface="Arial"/>
                <a:cs typeface="Arial"/>
                <a:sym typeface="Arial"/>
              </a:rPr>
              <a:t>     –</a:t>
            </a:r>
            <a:r>
              <a:rPr lang="en" sz="1800">
                <a:solidFill>
                  <a:srgbClr val="022B5B"/>
                </a:solidFill>
                <a:latin typeface="Arial"/>
                <a:ea typeface="Arial"/>
                <a:cs typeface="Arial"/>
                <a:sym typeface="Arial"/>
              </a:rPr>
              <a:t>OCLC Research Four Part Series</a:t>
            </a:r>
            <a:endParaRPr sz="1800">
              <a:solidFill>
                <a:srgbClr val="022B5B"/>
              </a:solidFill>
              <a:latin typeface="Arial"/>
              <a:ea typeface="Arial"/>
              <a:cs typeface="Arial"/>
              <a:sym typeface="Arial"/>
            </a:endParaRPr>
          </a:p>
          <a:p>
            <a:pPr indent="0" lvl="0" marL="0" rtl="0" algn="l">
              <a:lnSpc>
                <a:spcPct val="115000"/>
              </a:lnSpc>
              <a:spcBef>
                <a:spcPts val="400"/>
              </a:spcBef>
              <a:spcAft>
                <a:spcPts val="0"/>
              </a:spcAft>
              <a:buClr>
                <a:schemeClr val="dk1"/>
              </a:buClr>
              <a:buSzPts val="1100"/>
              <a:buFont typeface="Arial"/>
              <a:buNone/>
            </a:pPr>
            <a:r>
              <a:t/>
            </a:r>
            <a:endParaRPr>
              <a:uFill>
                <a:noFill/>
              </a:uFill>
              <a:hlinkClick r:id="rId14"/>
            </a:endParaRPr>
          </a:p>
          <a:p>
            <a:pPr indent="0" lvl="0" marL="0" marR="0" rtl="0" algn="l">
              <a:lnSpc>
                <a:spcPct val="80000"/>
              </a:lnSpc>
              <a:spcBef>
                <a:spcPts val="558"/>
              </a:spcBef>
              <a:spcAft>
                <a:spcPts val="0"/>
              </a:spcAft>
              <a:buClr>
                <a:schemeClr val="dk1"/>
              </a:buClr>
              <a:buSzPts val="2480"/>
              <a:buFont typeface="Arial"/>
              <a:buNone/>
            </a:pPr>
            <a:r>
              <a:t/>
            </a:r>
            <a:endParaRPr sz="2400"/>
          </a:p>
        </p:txBody>
      </p:sp>
      <p:sp>
        <p:nvSpPr>
          <p:cNvPr id="383" name="Google Shape;383;p57"/>
          <p:cNvSpPr/>
          <p:nvPr/>
        </p:nvSpPr>
        <p:spPr>
          <a:xfrm>
            <a:off x="0" y="6165304"/>
            <a:ext cx="9144000" cy="692700"/>
          </a:xfrm>
          <a:prstGeom prst="rect">
            <a:avLst/>
          </a:prstGeom>
          <a:solidFill>
            <a:srgbClr val="E36C09"/>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None/>
            </a:pPr>
            <a:r>
              <a:rPr b="0" i="0" lang="en" sz="3600" u="none" cap="none" strike="noStrike">
                <a:solidFill>
                  <a:srgbClr val="FFFFFF"/>
                </a:solidFill>
                <a:latin typeface="Calibri"/>
                <a:ea typeface="Calibri"/>
                <a:cs typeface="Calibri"/>
                <a:sym typeface="Calibri"/>
              </a:rPr>
              <a:t>Hesburgh Libraries</a:t>
            </a:r>
            <a:endParaRPr/>
          </a:p>
        </p:txBody>
      </p:sp>
      <p:pic>
        <p:nvPicPr>
          <p:cNvPr descr="crc_logo_white_m.png" id="384" name="Google Shape;384;p57"/>
          <p:cNvPicPr preferRelativeResize="0"/>
          <p:nvPr/>
        </p:nvPicPr>
        <p:blipFill rotWithShape="1">
          <a:blip r:embed="rId15">
            <a:alphaModFix/>
          </a:blip>
          <a:srcRect b="0" l="0" r="0" t="0"/>
          <a:stretch/>
        </p:blipFill>
        <p:spPr>
          <a:xfrm>
            <a:off x="7380312" y="6180124"/>
            <a:ext cx="1763689" cy="681959"/>
          </a:xfrm>
          <a:prstGeom prst="rect">
            <a:avLst/>
          </a:prstGeom>
          <a:noFill/>
          <a:ln>
            <a:noFill/>
          </a:ln>
        </p:spPr>
      </p:pic>
      <p:pic>
        <p:nvPicPr>
          <p:cNvPr descr="ND_mark_white_L.png" id="385" name="Google Shape;385;p57"/>
          <p:cNvPicPr preferRelativeResize="0"/>
          <p:nvPr/>
        </p:nvPicPr>
        <p:blipFill rotWithShape="1">
          <a:blip r:embed="rId16">
            <a:alphaModFix/>
          </a:blip>
          <a:srcRect b="0" l="0" r="0" t="0"/>
          <a:stretch/>
        </p:blipFill>
        <p:spPr>
          <a:xfrm>
            <a:off x="35496" y="6214943"/>
            <a:ext cx="2520281" cy="5897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